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27"/>
  </p:handoutMasterIdLst>
  <p:sldIdLst>
    <p:sldId id="260" r:id="rId3"/>
    <p:sldId id="303" r:id="rId4"/>
    <p:sldId id="262" r:id="rId5"/>
    <p:sldId id="265" r:id="rId7"/>
    <p:sldId id="286" r:id="rId8"/>
    <p:sldId id="305" r:id="rId9"/>
    <p:sldId id="306" r:id="rId10"/>
    <p:sldId id="307" r:id="rId11"/>
    <p:sldId id="269" r:id="rId12"/>
    <p:sldId id="268" r:id="rId13"/>
    <p:sldId id="309" r:id="rId14"/>
    <p:sldId id="273" r:id="rId15"/>
    <p:sldId id="310" r:id="rId16"/>
    <p:sldId id="311" r:id="rId17"/>
    <p:sldId id="272" r:id="rId18"/>
    <p:sldId id="276" r:id="rId19"/>
    <p:sldId id="278" r:id="rId20"/>
    <p:sldId id="279" r:id="rId21"/>
    <p:sldId id="281" r:id="rId22"/>
    <p:sldId id="282" r:id="rId23"/>
    <p:sldId id="280" r:id="rId24"/>
    <p:sldId id="312" r:id="rId25"/>
    <p:sldId id="283" r:id="rId2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  <a:srgbClr val="212121"/>
    <a:srgbClr val="ED7D31"/>
    <a:srgbClr val="242424"/>
    <a:srgbClr val="B2B2B2"/>
    <a:srgbClr val="202020"/>
    <a:srgbClr val="323232"/>
    <a:srgbClr val="CC3300"/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1973"/>
        <p:guide pos="388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1.svg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sv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svg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3" Type="http://schemas.openxmlformats.org/officeDocument/2006/relationships/image" Target="../media/image8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1524000" y="2319020"/>
            <a:ext cx="9144000" cy="1525905"/>
          </a:xfrm>
        </p:spPr>
        <p:txBody>
          <a:bodyPr>
            <a:normAutofit fontScale="90000"/>
          </a:bodyPr>
          <a:p>
            <a:r>
              <a:rPr lang="en-US" altLang="en-US" sz="4200">
                <a:solidFill>
                  <a:schemeClr val="bg1"/>
                </a:solidFill>
                <a:effectLst/>
                <a:uFillTx/>
                <a:latin typeface="TeX Gyre Schola" panose="00000500000000000000" charset="0"/>
                <a:cs typeface="TeX Gyre Schola" panose="00000500000000000000" charset="0"/>
              </a:rPr>
              <a:t>Equation </a:t>
            </a:r>
            <a:r>
              <a:rPr lang="en-US" altLang="en-US" sz="4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of States of Nuclear Matter and Tidal deformation of Neutron Stars</a:t>
            </a:r>
            <a:endParaRPr lang="en-US" altLang="en-US" sz="4200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>
          <a:xfrm>
            <a:off x="3277870" y="3964305"/>
            <a:ext cx="5636260" cy="852805"/>
          </a:xfrm>
        </p:spPr>
        <p:txBody>
          <a:bodyPr/>
          <a:p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by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Nguyen Hoang Dang Khoa</a:t>
            </a:r>
            <a:endParaRPr lang="en-US" altLang="en-US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endParaRPr lang="en-US" altLang="en-US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4" name="Text Box 3"/>
          <p:cNvSpPr txBox="true"/>
          <p:nvPr/>
        </p:nvSpPr>
        <p:spPr>
          <a:xfrm>
            <a:off x="2298065" y="4817110"/>
            <a:ext cx="75958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 b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  <a:sym typeface="+mn-ea"/>
              </a:rPr>
              <a:t>Supervisors:</a:t>
            </a:r>
            <a:endParaRPr lang="en-US" altLang="en-US" sz="2400" b="1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algn="ctr"/>
            <a:r>
              <a:rPr lang="en-US" altLang="en-US" sz="24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  <a:sym typeface="+mn-ea"/>
              </a:rPr>
              <a:t>Prof. Dao Tien Khoa	Dr. Ngo Hai Tan</a:t>
            </a:r>
            <a:endParaRPr lang="en-US" altLang="en-US" sz="24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  <a:sym typeface="+mn-ea"/>
            </a:endParaRPr>
          </a:p>
        </p:txBody>
      </p:sp>
      <p:pic>
        <p:nvPicPr>
          <p:cNvPr id="5" name="Picture 4" descr="USTH_logo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492625" y="590550"/>
            <a:ext cx="3206115" cy="1803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2" grpId="1"/>
      <p:bldP spid="3" grpId="1" build="p"/>
      <p:bldP spid="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647700" y="1980565"/>
            <a:ext cx="10515600" cy="516255"/>
          </a:xfrm>
        </p:spPr>
        <p:txBody>
          <a:bodyPr>
            <a:normAutofit/>
          </a:bodyPr>
          <a:p>
            <a:pPr lvl="1"/>
            <a:r>
              <a: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CDM3Yn interactions have the form</a:t>
            </a:r>
            <a:endParaRPr lang="en-US" altLang="en-US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endParaRPr lang="en-US" altLang="en-US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marL="0" indent="0" algn="ctr">
              <a:buNone/>
            </a:pPr>
            <a:endParaRPr lang="en-US" altLang="en-US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marL="0" indent="0" algn="ctr">
              <a:buNone/>
            </a:pPr>
            <a:endParaRPr lang="en-US" altLang="en-US"/>
          </a:p>
        </p:txBody>
      </p:sp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Calculation methods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</a:br>
            <a:r>
              <a:rPr lang="en-US" altLang="en-US" sz="2200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β-stable nuclear matter</a:t>
            </a:r>
            <a:endParaRPr lang="en-US" altLang="en-US" sz="2200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  <a:sym typeface="+mn-e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685296" y="2496820"/>
            <a:ext cx="8441049" cy="1155700"/>
            <a:chOff x="3731" y="3308"/>
            <a:chExt cx="12061" cy="1820"/>
          </a:xfrm>
        </p:grpSpPr>
        <p:sp>
          <p:nvSpPr>
            <p:cNvPr id="5" name="Rounded Rectangle 4"/>
            <p:cNvSpPr/>
            <p:nvPr/>
          </p:nvSpPr>
          <p:spPr>
            <a:xfrm>
              <a:off x="4165" y="3308"/>
              <a:ext cx="11627" cy="151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 Box 6"/>
                <p:cNvSpPr txBox="true"/>
                <p:nvPr/>
              </p:nvSpPr>
              <p:spPr>
                <a:xfrm>
                  <a:off x="3731" y="3433"/>
                  <a:ext cx="12061" cy="16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𝐸𝑋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, 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r>
                          <m:rPr>
                            <m:aln/>
                          </m:rP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00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00</m:t>
                            </m:r>
                          </m:sub>
                          <m:sup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𝐸𝑋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 + 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01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01</m:t>
                            </m:r>
                          </m:sub>
                          <m:sup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𝐸𝑋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en-US" b="1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en-US" b="1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                  </m:t>
                        </m:r>
                      </m:oMath>
                    </m:oMathPara>
                  </a14:m>
                  <a:endParaRPr lang="en-US" altLang="en-US" b="1" i="1">
                    <a:solidFill>
                      <a:schemeClr val="bg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                                </m:t>
                        </m:r>
                        <m:r>
                          <m:rPr>
                            <m:aln/>
                          </m:rP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10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10</m:t>
                            </m:r>
                          </m:sub>
                          <m:sup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𝐸𝑋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en-US" b="1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en-US" b="1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)+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en-US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sSubSup>
                          <m:sSubSupPr>
                            <m:ctrlP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𝐸𝑋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en-US" b="1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en-US" b="1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)(</m:t>
                        </m:r>
                        <m:sSub>
                          <m:sSubPr>
                            <m:ctrlP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en-US" b="1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en-US" b="1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en-US" b="1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oMath>
                    </m:oMathPara>
                  </a14:m>
                  <a:endParaRPr lang="en-US" altLang="en-US" b="1" i="1">
                    <a:solidFill>
                      <a:schemeClr val="bg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  <a:p>
                  <a:endParaRPr lang="en-US" altLang="en-US"/>
                </a:p>
              </p:txBody>
            </p:sp>
          </mc:Choice>
          <mc:Fallback>
            <p:sp>
              <p:nvSpPr>
                <p:cNvPr id="7" name="Text Box 6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3731" y="3433"/>
                  <a:ext cx="12061" cy="1695"/>
                </a:xfrm>
                <a:prstGeom prst="rect">
                  <a:avLst/>
                </a:prstGeom>
                <a:blipFill rotWithShape="true">
                  <a:blip r:embed="rId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647700" y="3732530"/>
            <a:ext cx="10516235" cy="1406816"/>
            <a:chOff x="1020" y="5254"/>
            <a:chExt cx="16561" cy="2747"/>
          </a:xfrm>
        </p:grpSpPr>
        <p:sp>
          <p:nvSpPr>
            <p:cNvPr id="8" name="Text Box 7"/>
            <p:cNvSpPr txBox="true"/>
            <p:nvPr/>
          </p:nvSpPr>
          <p:spPr>
            <a:xfrm>
              <a:off x="1020" y="5254"/>
              <a:ext cx="16561" cy="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  <a:sym typeface="+mn-ea"/>
                </a:rPr>
                <a:t>The central terms are inherited from M3Y-Paris interaction</a:t>
              </a:r>
              <a:endPara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  <a:sym typeface="+mn-ea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 Box 8"/>
                <p:cNvSpPr txBox="true"/>
                <p:nvPr/>
              </p:nvSpPr>
              <p:spPr>
                <a:xfrm>
                  <a:off x="6524" y="6279"/>
                  <a:ext cx="6152" cy="17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SupPr>
                          <m:e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𝜎𝜏</m:t>
                            </m:r>
                          </m:sub>
                          <m:sup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𝐸𝑋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)=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𝜎𝜏</m:t>
                                </m:r>
                              </m:sub>
                              <m:sup>
                                <m: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𝐷</m:t>
                                </m:r>
                                <m: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𝐸𝑋</m:t>
                                </m:r>
                                <m: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𝑘</m:t>
                            </m:r>
                            <m:r>
                              <a:rPr lang="en-US" alt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  <m:f>
                              <m:fPr>
                                <m:ctrlP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charset="0"/>
                                            <a:cs typeface="Cambria Math" panose="02040503050406030204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𝑟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nary>
                      </m:oMath>
                    </m:oMathPara>
                  </a14:m>
                  <a:endParaRPr lang="en-US" altLang="en-US"/>
                </a:p>
              </p:txBody>
            </p:sp>
          </mc:Choice>
          <mc:Fallback>
            <p:sp>
              <p:nvSpPr>
                <p:cNvPr id="9" name="Text Box 8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6524" y="6279"/>
                  <a:ext cx="6152" cy="1722"/>
                </a:xfrm>
                <a:prstGeom prst="rect">
                  <a:avLst/>
                </a:prstGeom>
                <a:blipFill rotWithShape="true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47700" y="5393055"/>
            <a:ext cx="10515600" cy="812815"/>
            <a:chOff x="1020" y="8087"/>
            <a:chExt cx="16560" cy="1831"/>
          </a:xfrm>
        </p:grpSpPr>
        <p:sp>
          <p:nvSpPr>
            <p:cNvPr id="10" name="Text Box 9"/>
            <p:cNvSpPr txBox="true"/>
            <p:nvPr/>
          </p:nvSpPr>
          <p:spPr>
            <a:xfrm>
              <a:off x="1020" y="8087"/>
              <a:ext cx="16560" cy="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  <a:sym typeface="+mn-ea"/>
                </a:rPr>
                <a:t>The density-dependent form factors are</a:t>
              </a:r>
              <a:endPara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  <a:sym typeface="+mn-ea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 Box 12"/>
                <p:cNvSpPr txBox="true"/>
                <p:nvPr/>
              </p:nvSpPr>
              <p:spPr>
                <a:xfrm>
                  <a:off x="5829" y="9073"/>
                  <a:ext cx="7541" cy="8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𝜎𝜏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𝜎𝜏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[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𝜎𝜏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𝜎𝜏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ea typeface="MS Mincho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sub>
                            </m:sSub>
                          </m:sup>
                        </m:s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𝜎𝜏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]</m:t>
                        </m:r>
                      </m:oMath>
                    </m:oMathPara>
                  </a14:m>
                  <a:endParaRPr lang="en-US" i="1">
                    <a:solidFill>
                      <a:schemeClr val="bg1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3" name="Text Box 12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5829" y="9073"/>
                  <a:ext cx="7541" cy="845"/>
                </a:xfrm>
                <a:prstGeom prst="rect">
                  <a:avLst/>
                </a:prstGeom>
                <a:blipFill rotWithShape="true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Curved Connector 13"/>
          <p:cNvCxnSpPr/>
          <p:nvPr/>
        </p:nvCxnSpPr>
        <p:spPr>
          <a:xfrm rot="10800000">
            <a:off x="3247390" y="4442460"/>
            <a:ext cx="1149350" cy="297180"/>
          </a:xfrm>
          <a:prstGeom prst="curvedConnector3">
            <a:avLst>
              <a:gd name="adj1" fmla="val 49945"/>
            </a:avLst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true"/>
          <p:nvPr/>
        </p:nvSpPr>
        <p:spPr>
          <a:xfrm>
            <a:off x="2188845" y="4257675"/>
            <a:ext cx="902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known</a:t>
            </a:r>
            <a:endParaRPr lang="en-US" altLang="en-US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18" name="Text Box 17"/>
          <p:cNvSpPr txBox="true"/>
          <p:nvPr/>
        </p:nvSpPr>
        <p:spPr>
          <a:xfrm>
            <a:off x="9223375" y="5837555"/>
            <a:ext cx="2450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00B0F0"/>
                </a:solidFill>
                <a:latin typeface="TeX Gyre Schola" panose="00000500000000000000" charset="0"/>
                <a:cs typeface="TeX Gyre Schola" panose="00000500000000000000" charset="0"/>
              </a:rPr>
              <a:t>to be adjusted</a:t>
            </a:r>
            <a:endParaRPr lang="en-US" altLang="en-US">
              <a:solidFill>
                <a:srgbClr val="00B0F0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8285480" y="5980430"/>
            <a:ext cx="799465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Slide Number Placeholder 16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2" name="Text Box 21"/>
          <p:cNvSpPr txBox="true"/>
          <p:nvPr/>
        </p:nvSpPr>
        <p:spPr>
          <a:xfrm>
            <a:off x="10709275" y="2794635"/>
            <a:ext cx="964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(5)</a:t>
            </a:r>
            <a:endParaRPr lang="en-US" altLang="en-US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 Box 22"/>
              <p:cNvSpPr txBox="true"/>
              <p:nvPr/>
            </p:nvSpPr>
            <p:spPr>
              <a:xfrm>
                <a:off x="647700" y="1523365"/>
                <a:ext cx="1024255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1. </a:t>
                </a:r>
                <a:r>
                  <a:rPr lang="en-US" altLang="en-US" sz="2000" u="sng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Baryonic components: neutrons (</a:t>
                </a:r>
                <a14:m>
                  <m:oMath xmlns:m="http://schemas.openxmlformats.org/officeDocument/2006/math">
                    <m:r>
                      <a:rPr lang="en-US" altLang="en-US" sz="2000" i="1" u="sng">
                        <a:solidFill>
                          <a:schemeClr val="bg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en-US" altLang="en-US" sz="2000" u="sng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) and protons (</a:t>
                </a:r>
                <a14:m>
                  <m:oMath xmlns:m="http://schemas.openxmlformats.org/officeDocument/2006/math">
                    <m:r>
                      <a:rPr lang="en-US" altLang="en-US" sz="2000" i="1" u="sng">
                        <a:solidFill>
                          <a:schemeClr val="bg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</m:oMath>
                </a14:m>
                <a:r>
                  <a:rPr lang="en-US" altLang="en-US" sz="2000" u="sng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)</a:t>
                </a:r>
                <a:endParaRPr lang="en-US" altLang="en-US" sz="2000" u="sng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endParaRPr>
              </a:p>
            </p:txBody>
          </p:sp>
        </mc:Choice>
        <mc:Fallback>
          <p:sp>
            <p:nvSpPr>
              <p:cNvPr id="23" name="Text Box 22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647700" y="1523365"/>
                <a:ext cx="10242550" cy="398780"/>
              </a:xfrm>
              <a:prstGeom prst="rect">
                <a:avLst/>
              </a:prstGeom>
              <a:blipFill rotWithShape="true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23"/>
          <p:cNvSpPr txBox="true"/>
          <p:nvPr/>
        </p:nvSpPr>
        <p:spPr>
          <a:xfrm>
            <a:off x="10343515" y="25844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○○●○○○○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21" grpId="0" bldLvl="0" animBg="true"/>
      <p:bldP spid="18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Calculation methods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</a:br>
            <a:r>
              <a:rPr lang="en-US" altLang="en-US" sz="2200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β-stable nuclear matter</a:t>
            </a:r>
            <a:endParaRPr lang="en-US" altLang="en-US" sz="2200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  <a:sym typeface="+mn-ea"/>
            </a:endParaRPr>
          </a:p>
        </p:txBody>
      </p: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9" name="Group 18"/>
          <p:cNvGrpSpPr/>
          <p:nvPr/>
        </p:nvGrpSpPr>
        <p:grpSpPr>
          <a:xfrm>
            <a:off x="647700" y="1950085"/>
            <a:ext cx="11026140" cy="2388870"/>
            <a:chOff x="1021" y="2495"/>
            <a:chExt cx="17364" cy="3762"/>
          </a:xfrm>
        </p:grpSpPr>
        <p:grpSp>
          <p:nvGrpSpPr>
            <p:cNvPr id="14" name="Group 13"/>
            <p:cNvGrpSpPr/>
            <p:nvPr/>
          </p:nvGrpSpPr>
          <p:grpSpPr>
            <a:xfrm>
              <a:off x="1021" y="2495"/>
              <a:ext cx="17217" cy="3762"/>
              <a:chOff x="1021" y="2495"/>
              <a:chExt cx="17217" cy="376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Text Box 3"/>
                  <p:cNvSpPr txBox="true"/>
                  <p:nvPr/>
                </p:nvSpPr>
                <p:spPr>
                  <a:xfrm>
                    <a:off x="1156" y="3270"/>
                    <a:ext cx="16291" cy="29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3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limLoc m:val="subSup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</m:sub>
                            <m:sup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𝑙</m:t>
                                  </m:r>
                                </m:sup>
                              </m:sSubSup>
                            </m:sup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ℏ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𝑙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𝒌</m:t>
                              </m:r>
                            </m:e>
                          </m:nary>
                        </m:oMath>
                      </m:oMathPara>
                    </a14:m>
                    <a:endParaRPr lang="en-US" sz="2000" i="1">
                      <a:solidFill>
                        <a:schemeClr val="bg1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nary>
                            <m:naryPr>
                              <m:limLoc m:val="subSup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</m:sub>
                            <m:sup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𝑙</m:t>
                                  </m:r>
                                </m:sup>
                              </m:sSubSup>
                            </m:sup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𝑙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𝒌</m:t>
                              </m:r>
                            </m:e>
                          </m:nary>
                        </m:oMath>
                      </m:oMathPara>
                    </a14:m>
                    <a:endParaRPr lang="en-US" sz="2000" b="1" i="1">
                      <a:solidFill>
                        <a:schemeClr val="bg1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4" name="Text Box 3"/>
                  <p:cNvSpPr txBox="true">
                    <a:spLocks noRot="true" noChangeAspect="true" noMove="true" noResize="true" noEditPoints="true" noAdjustHandles="true" noChangeArrowheads="true" noChangeShapeType="true" noTextEdit="true"/>
                  </p:cNvSpPr>
                  <p:nvPr/>
                </p:nvSpPr>
                <p:spPr>
                  <a:xfrm>
                    <a:off x="1156" y="3270"/>
                    <a:ext cx="16291" cy="2987"/>
                  </a:xfrm>
                  <a:prstGeom prst="rect">
                    <a:avLst/>
                  </a:prstGeom>
                  <a:blipFill rotWithShape="true">
                    <a:blip r:embed="rId1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 Box 10"/>
              <p:cNvSpPr txBox="true"/>
              <p:nvPr/>
            </p:nvSpPr>
            <p:spPr>
              <a:xfrm>
                <a:off x="1021" y="2495"/>
                <a:ext cx="1721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n-US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  <a:sym typeface="+mn-ea"/>
                  </a:rPr>
                  <a:t>Consider both of them as relativistic Fermi gases, their pressures and energy densites are</a:t>
                </a:r>
                <a:endPara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  <a:sym typeface="+mn-ea"/>
                </a:endParaRPr>
              </a:p>
            </p:txBody>
          </p:sp>
        </p:grpSp>
        <p:sp>
          <p:nvSpPr>
            <p:cNvPr id="22" name="Text Box 21"/>
            <p:cNvSpPr txBox="true"/>
            <p:nvPr/>
          </p:nvSpPr>
          <p:spPr>
            <a:xfrm>
              <a:off x="16866" y="4473"/>
              <a:ext cx="15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rPr>
                <a:t>(6)</a:t>
              </a:r>
              <a:endPara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 Box 17"/>
              <p:cNvSpPr txBox="true"/>
              <p:nvPr/>
            </p:nvSpPr>
            <p:spPr>
              <a:xfrm>
                <a:off x="647700" y="1523365"/>
                <a:ext cx="1024255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2. </a:t>
                </a:r>
                <a:r>
                  <a:rPr lang="en-US" altLang="en-US" sz="2000" u="sng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Lepton components: electrons (</a:t>
                </a:r>
                <a14:m>
                  <m:oMath xmlns:m="http://schemas.openxmlformats.org/officeDocument/2006/math">
                    <m:r>
                      <a:rPr lang="en-US" altLang="en-US" sz="2000" i="1" u="sng">
                        <a:solidFill>
                          <a:schemeClr val="bg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𝑒</m:t>
                    </m:r>
                  </m:oMath>
                </a14:m>
                <a:r>
                  <a:rPr lang="en-US" altLang="en-US" sz="2000" u="sng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) and muons (</a:t>
                </a:r>
                <a14:m>
                  <m:oMath xmlns:m="http://schemas.openxmlformats.org/officeDocument/2006/math">
                    <m:r>
                      <a:rPr lang="en-US" altLang="en-US" sz="2000" i="1" u="sng">
                        <a:solidFill>
                          <a:schemeClr val="bg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𝜇</m:t>
                    </m:r>
                  </m:oMath>
                </a14:m>
                <a:r>
                  <a:rPr lang="en-US" altLang="en-US" sz="2000" u="sng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)</a:t>
                </a:r>
                <a:endParaRPr lang="en-US" altLang="en-US" sz="2000" u="sng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endParaRPr>
              </a:p>
            </p:txBody>
          </p:sp>
        </mc:Choice>
        <mc:Fallback>
          <p:sp>
            <p:nvSpPr>
              <p:cNvPr id="18" name="Text Box 17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647700" y="1523365"/>
                <a:ext cx="10242550" cy="398780"/>
              </a:xfrm>
              <a:prstGeom prst="rect">
                <a:avLst/>
              </a:prstGeom>
              <a:blipFill rotWithShape="true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7541895" y="5392420"/>
            <a:ext cx="3725545" cy="521970"/>
            <a:chOff x="11877" y="8492"/>
            <a:chExt cx="5867" cy="82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 Box 22"/>
                <p:cNvSpPr txBox="true"/>
                <p:nvPr/>
              </p:nvSpPr>
              <p:spPr>
                <a:xfrm>
                  <a:off x="13282" y="8492"/>
                  <a:ext cx="4462" cy="822"/>
                </a:xfrm>
                <a:prstGeom prst="rect">
                  <a:avLst/>
                </a:prstGeom>
                <a:solidFill>
                  <a:schemeClr val="bg2">
                    <a:lumMod val="10000"/>
                  </a:schemeClr>
                </a:solidFill>
                <a:ln w="28575" cmpd="sng">
                  <a:solidFill>
                    <a:srgbClr val="00B0F0"/>
                  </a:solidFill>
                  <a:prstDash val="solid"/>
                </a:ln>
              </p:spPr>
              <p:txBody>
                <a:bodyPr wrap="square" rtlCol="0">
                  <a:spAutoFit/>
                </a:bodyPr>
                <a:p>
                  <a14:m>
                    <m:oMath xmlns:m="http://schemas.openxmlformats.org/officeDocument/2006/math">
                      <m:r>
                        <a:rPr lang="en-US" altLang="en-US" sz="2800" i="1">
                          <a:solidFill>
                            <a:srgbClr val="00B0F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en-US" sz="2800" i="1">
                          <a:solidFill>
                            <a:srgbClr val="00B0F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sz="2800" i="1">
                              <a:solidFill>
                                <a:srgbClr val="00B0F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solidFill>
                                <a:srgbClr val="00B0F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2800" i="1">
                              <a:solidFill>
                                <a:srgbClr val="00B0F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</m:sub>
                      </m:sSub>
                      <m:r>
                        <a:rPr lang="en-US" altLang="en-US" sz="2800" i="1">
                          <a:solidFill>
                            <a:srgbClr val="00B0F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en-US" sz="2800" i="1">
                          <a:solidFill>
                            <a:srgbClr val="00B0F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𝛥</m:t>
                      </m:r>
                      <m:r>
                        <a:rPr lang="en-US" altLang="en-US" sz="2800" i="1">
                          <a:solidFill>
                            <a:srgbClr val="00B0F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r>
                    <a:rPr lang="en-US" altLang="en-US" sz="2800">
                      <a:solidFill>
                        <a:srgbClr val="00B0F0"/>
                      </a:solidFill>
                      <a:latin typeface="Cambria Math" panose="02040503050406030204" charset="0"/>
                      <a:ea typeface="MS Mincho" charset="0"/>
                      <a:cs typeface="Cambria Math" panose="02040503050406030204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altLang="en-US" sz="2800" i="1">
                          <a:solidFill>
                            <a:srgbClr val="00B0F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𝜀</m:t>
                      </m:r>
                      <m:r>
                        <a:rPr lang="en-US" altLang="en-US" sz="2800" i="1">
                          <a:solidFill>
                            <a:srgbClr val="00B0F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sz="2800" i="1">
                              <a:solidFill>
                                <a:srgbClr val="00B0F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solidFill>
                                <a:srgbClr val="00B0F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2800" i="1">
                              <a:solidFill>
                                <a:srgbClr val="00B0F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</m:sub>
                      </m:sSub>
                      <m:r>
                        <a:rPr lang="en-US" altLang="en-US" sz="2800" i="1">
                          <a:solidFill>
                            <a:srgbClr val="00B0F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en-US" sz="2800" i="1">
                          <a:solidFill>
                            <a:srgbClr val="00B0F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𝛥</m:t>
                      </m:r>
                      <m:r>
                        <a:rPr lang="en-US" altLang="en-US" sz="2800" i="1">
                          <a:solidFill>
                            <a:srgbClr val="00B0F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endParaRPr lang="en-US" altLang="en-US" sz="2800">
                    <a:solidFill>
                      <a:srgbClr val="00B0F0"/>
                    </a:solidFill>
                    <a:latin typeface="Cambria Math" panose="02040503050406030204" charset="0"/>
                    <a:ea typeface="MS Mincho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23" name="Text Box 22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13282" y="8492"/>
                  <a:ext cx="4462" cy="822"/>
                </a:xfrm>
                <a:prstGeom prst="rect">
                  <a:avLst/>
                </a:prstGeom>
                <a:blipFill rotWithShape="true">
                  <a:blip r:embed="rId3"/>
                </a:blipFill>
                <a:ln w="28575" cmpd="sng">
                  <a:solidFill>
                    <a:srgbClr val="00B0F0"/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ight Arrow 23"/>
            <p:cNvSpPr/>
            <p:nvPr/>
          </p:nvSpPr>
          <p:spPr>
            <a:xfrm>
              <a:off x="11877" y="8591"/>
              <a:ext cx="1039" cy="624"/>
            </a:xfrm>
            <a:prstGeom prst="rightArrow">
              <a:avLst/>
            </a:prstGeom>
            <a:solidFill>
              <a:schemeClr val="bg2">
                <a:lumMod val="10000"/>
              </a:schemeClr>
            </a:solidFill>
            <a:ln w="28575" cmpd="sng">
              <a:solidFill>
                <a:srgbClr val="00B0F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6" name="Text Box 25"/>
          <p:cNvSpPr txBox="true"/>
          <p:nvPr/>
        </p:nvSpPr>
        <p:spPr>
          <a:xfrm>
            <a:off x="10343515" y="25844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○○○●○○○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Calculation methods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</a:br>
            <a:r>
              <a:rPr lang="en-US" altLang="en-US" sz="2200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Neutron Star’s magnetic properties</a:t>
            </a:r>
            <a:endParaRPr lang="en-US" altLang="en-US" sz="2200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7700" y="1083945"/>
            <a:ext cx="11379835" cy="1699260"/>
            <a:chOff x="1020" y="1707"/>
            <a:chExt cx="17921" cy="26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 Box 3"/>
                <p:cNvSpPr txBox="true"/>
                <p:nvPr/>
              </p:nvSpPr>
              <p:spPr>
                <a:xfrm>
                  <a:off x="1020" y="2495"/>
                  <a:ext cx="16561" cy="1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>
                    <a:lnSpc>
                      <a:spcPct val="120000"/>
                    </a:lnSpc>
                  </a:pPr>
                  <a:r>
                    <a: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In a highly magnetized Neutron star (a </a:t>
                  </a:r>
                  <a:r>
                    <a:rPr lang="en-US" altLang="en-US" sz="2000" i="1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magnetar</a:t>
                  </a:r>
                  <a:r>
                    <a: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), the polarization </a:t>
                  </a:r>
                  <a14:m>
                    <m:oMath xmlns:m="http://schemas.openxmlformats.org/officeDocument/2006/math">
                      <m:r>
                        <a:rPr lang="en-US" altLang="en-US" sz="2000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∆</m:t>
                      </m:r>
                    </m:oMath>
                  </a14:m>
                  <a:r>
                    <a: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 is expected to be</a:t>
                  </a:r>
                  <a:endPara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endParaRP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high at lower density</a:t>
                  </a:r>
                  <a:endPara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endParaRPr>
                </a:p>
                <a:p>
                  <a:pPr marL="285750" indent="-28575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reduce to zero at high density</a:t>
                  </a:r>
                  <a:endPara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endParaRPr>
                </a:p>
              </p:txBody>
            </p:sp>
          </mc:Choice>
          <mc:Fallback>
            <p:sp>
              <p:nvSpPr>
                <p:cNvPr id="4" name="Text Box 3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1020" y="2495"/>
                  <a:ext cx="16561" cy="1888"/>
                </a:xfrm>
                <a:prstGeom prst="rect">
                  <a:avLst/>
                </a:prstGeom>
                <a:blipFill rotWithShape="true">
                  <a:blip r:embed="rId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 Box 4"/>
            <p:cNvSpPr txBox="true"/>
            <p:nvPr/>
          </p:nvSpPr>
          <p:spPr>
            <a:xfrm>
              <a:off x="16508" y="1707"/>
              <a:ext cx="243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>
                  <a:solidFill>
                    <a:srgbClr val="222222"/>
                  </a:solidFill>
                </a:rPr>
                <a:t>someword</a:t>
              </a:r>
              <a:endParaRPr lang="en-US" altLang="en-US">
                <a:solidFill>
                  <a:srgbClr val="222222"/>
                </a:solidFill>
              </a:endParaRPr>
            </a:p>
          </p:txBody>
        </p:sp>
      </p:grp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1430020" y="2761615"/>
            <a:ext cx="8951595" cy="3827145"/>
            <a:chOff x="2252" y="4349"/>
            <a:chExt cx="14097" cy="6027"/>
          </a:xfrm>
        </p:grpSpPr>
        <p:pic>
          <p:nvPicPr>
            <p:cNvPr id="3" name="Picture 2" descr="scenario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2" y="4349"/>
              <a:ext cx="14097" cy="566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 Box 8"/>
                <p:cNvSpPr txBox="true"/>
                <p:nvPr/>
              </p:nvSpPr>
              <p:spPr>
                <a:xfrm>
                  <a:off x="4364" y="9845"/>
                  <a:ext cx="10472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en-US" sz="1600" b="1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Figure 1:</a:t>
                  </a:r>
                  <a:r>
                    <a:rPr lang="en-US" altLang="en-US" sz="16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 Different scenarios of </a:t>
                  </a:r>
                  <a14:m>
                    <m:oMath xmlns:m="http://schemas.openxmlformats.org/officeDocument/2006/math">
                      <m:r>
                        <a:rPr lang="en-US" altLang="en-US" sz="1600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𝛥</m:t>
                      </m:r>
                      <m:r>
                        <a:rPr lang="en-US" altLang="en-US" sz="1600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sz="16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en-US" sz="16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</m:t>
                          </m:r>
                        </m:sub>
                      </m:sSub>
                      <m:r>
                        <a:rPr lang="en-US" altLang="en-US" sz="1600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a14:m>
                  <a:r>
                    <a:rPr lang="en-US" altLang="en-US" sz="16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 considered.</a:t>
                  </a:r>
                  <a:endParaRPr lang="en-US" altLang="en-US" sz="16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endParaRPr>
                </a:p>
              </p:txBody>
            </p:sp>
          </mc:Choice>
          <mc:Fallback>
            <p:sp>
              <p:nvSpPr>
                <p:cNvPr id="9" name="Text Box 8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4364" y="9845"/>
                  <a:ext cx="10472" cy="531"/>
                </a:xfrm>
                <a:prstGeom prst="rect">
                  <a:avLst/>
                </a:prstGeom>
                <a:blipFill rotWithShape="true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 Box 10"/>
          <p:cNvSpPr txBox="true"/>
          <p:nvPr/>
        </p:nvSpPr>
        <p:spPr>
          <a:xfrm>
            <a:off x="10343515" y="25844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○○○○●○○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Calculation methods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</a:br>
            <a:r>
              <a:rPr lang="en-US" altLang="en-US" sz="2200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Tolman-Oppenheimer-Volkoff equation</a:t>
            </a:r>
            <a:endParaRPr lang="en-US" altLang="en-US" sz="2200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5694045" y="3920490"/>
            <a:ext cx="422910" cy="6769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8930" y="4702175"/>
            <a:ext cx="3553460" cy="10052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2000">
                <a:latin typeface="TeX Gyre Schola" panose="00000500000000000000" charset="0"/>
                <a:cs typeface="TeX Gyre Schola" panose="00000500000000000000" charset="0"/>
              </a:rPr>
              <a:t>Mass-Radius M(R)</a:t>
            </a:r>
            <a:endParaRPr lang="en-US" altLang="en-US" sz="2000"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57860" y="1583690"/>
            <a:ext cx="11026140" cy="2029460"/>
            <a:chOff x="1036" y="2494"/>
            <a:chExt cx="17364" cy="3196"/>
          </a:xfrm>
        </p:grpSpPr>
        <p:grpSp>
          <p:nvGrpSpPr>
            <p:cNvPr id="9" name="Group 8"/>
            <p:cNvGrpSpPr/>
            <p:nvPr/>
          </p:nvGrpSpPr>
          <p:grpSpPr>
            <a:xfrm>
              <a:off x="4250" y="3908"/>
              <a:ext cx="10700" cy="1782"/>
              <a:chOff x="4208" y="5991"/>
              <a:chExt cx="10700" cy="1782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4208" y="5991"/>
                <a:ext cx="10700" cy="1783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 Box 6"/>
                  <p:cNvSpPr txBox="true"/>
                  <p:nvPr/>
                </p:nvSpPr>
                <p:spPr>
                  <a:xfrm>
                    <a:off x="4809" y="6250"/>
                    <a:ext cx="9499" cy="12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𝑑𝑃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𝑑𝑟</m:t>
                              </m:r>
                            </m:den>
                          </m:f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𝐺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𝜌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ℳ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𝜌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4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ℳ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ℳ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sup>
                          </m:sSup>
                        </m:oMath>
                      </m:oMathPara>
                    </a14:m>
                    <a:endParaRPr lang="en-US" sz="2000" i="1">
                      <a:solidFill>
                        <a:schemeClr val="bg1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7" name="Text Box 6"/>
                  <p:cNvSpPr txBox="true">
                    <a:spLocks noRot="true" noChangeAspect="true" noMove="true" noResize="true" noEditPoints="true" noAdjustHandles="true" noChangeArrowheads="true" noChangeShapeType="true" noTextEdit="true"/>
                  </p:cNvSpPr>
                  <p:nvPr/>
                </p:nvSpPr>
                <p:spPr>
                  <a:xfrm>
                    <a:off x="4809" y="6250"/>
                    <a:ext cx="9499" cy="1265"/>
                  </a:xfrm>
                  <a:prstGeom prst="rect">
                    <a:avLst/>
                  </a:prstGeom>
                  <a:blipFill rotWithShape="true">
                    <a:blip r:embed="rId1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/>
            <p:cNvGrpSpPr/>
            <p:nvPr/>
          </p:nvGrpSpPr>
          <p:grpSpPr>
            <a:xfrm>
              <a:off x="1036" y="2494"/>
              <a:ext cx="17364" cy="2595"/>
              <a:chOff x="1020" y="2495"/>
              <a:chExt cx="17364" cy="2595"/>
            </a:xfrm>
          </p:grpSpPr>
          <p:sp>
            <p:nvSpPr>
              <p:cNvPr id="6" name="Text Box 5"/>
              <p:cNvSpPr txBox="true"/>
              <p:nvPr/>
            </p:nvSpPr>
            <p:spPr>
              <a:xfrm>
                <a:off x="1020" y="2495"/>
                <a:ext cx="16560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The macroscopic properties of neutron star are determined from the equation of states using the TOV equation</a:t>
                </a:r>
                <a:endParaRPr lang="en-US" altLang="en-US" sz="2000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endParaRPr>
              </a:p>
            </p:txBody>
          </p:sp>
          <p:sp>
            <p:nvSpPr>
              <p:cNvPr id="11" name="Text Box 10"/>
              <p:cNvSpPr txBox="true"/>
              <p:nvPr/>
            </p:nvSpPr>
            <p:spPr>
              <a:xfrm>
                <a:off x="16865" y="4510"/>
                <a:ext cx="1519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(7)</a:t>
                </a:r>
                <a:endPara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endParaRPr>
              </a:p>
            </p:txBody>
          </p:sp>
        </p:grpSp>
      </p:grpSp>
      <p:sp>
        <p:nvSpPr>
          <p:cNvPr id="14" name="Text Box 13"/>
          <p:cNvSpPr txBox="true"/>
          <p:nvPr/>
        </p:nvSpPr>
        <p:spPr>
          <a:xfrm>
            <a:off x="10343515" y="25844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○○○○○●○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true"/>
      <p:bldP spid="12" grpId="0" bldLvl="0" animBg="tru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Calculation methods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</a:br>
            <a:r>
              <a:rPr lang="en-US" altLang="en-US" sz="2200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Tidal Love numbers</a:t>
            </a:r>
            <a:endParaRPr lang="en-US" altLang="en-US" sz="2200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664335" y="2915920"/>
            <a:ext cx="3573145" cy="645160"/>
            <a:chOff x="2621" y="4592"/>
            <a:chExt cx="5627" cy="1016"/>
          </a:xfrm>
        </p:grpSpPr>
        <p:sp>
          <p:nvSpPr>
            <p:cNvPr id="13" name="Text Box 12"/>
            <p:cNvSpPr txBox="true"/>
            <p:nvPr/>
          </p:nvSpPr>
          <p:spPr>
            <a:xfrm>
              <a:off x="2621" y="4592"/>
              <a:ext cx="177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rPr>
                <a:t>Body’s reaction</a:t>
              </a:r>
              <a:endPara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  <p:cxnSp>
          <p:nvCxnSpPr>
            <p:cNvPr id="12" name="Straight Arrow Connector 11"/>
            <p:cNvCxnSpPr>
              <a:endCxn id="13" idx="3"/>
            </p:cNvCxnSpPr>
            <p:nvPr/>
          </p:nvCxnSpPr>
          <p:spPr>
            <a:xfrm flipH="true">
              <a:off x="4396" y="4592"/>
              <a:ext cx="3852" cy="508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13" idx="3"/>
            </p:cNvCxnSpPr>
            <p:nvPr/>
          </p:nvCxnSpPr>
          <p:spPr>
            <a:xfrm flipH="true" flipV="true">
              <a:off x="4396" y="5100"/>
              <a:ext cx="3852" cy="48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6517005" y="2180590"/>
            <a:ext cx="3126740" cy="1374775"/>
            <a:chOff x="10263" y="3434"/>
            <a:chExt cx="4924" cy="2165"/>
          </a:xfrm>
        </p:grpSpPr>
        <p:sp>
          <p:nvSpPr>
            <p:cNvPr id="15" name="Text Box 14"/>
            <p:cNvSpPr txBox="true"/>
            <p:nvPr/>
          </p:nvSpPr>
          <p:spPr>
            <a:xfrm>
              <a:off x="12965" y="3434"/>
              <a:ext cx="2222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rPr>
                <a:t>Tidal field strength</a:t>
              </a:r>
              <a:endPara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  <p:cxnSp>
          <p:nvCxnSpPr>
            <p:cNvPr id="16" name="Straight Arrow Connector 15"/>
            <p:cNvCxnSpPr>
              <a:endCxn id="15" idx="1"/>
            </p:cNvCxnSpPr>
            <p:nvPr/>
          </p:nvCxnSpPr>
          <p:spPr>
            <a:xfrm flipV="true">
              <a:off x="10279" y="3942"/>
              <a:ext cx="2686" cy="1657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15" idx="1"/>
            </p:cNvCxnSpPr>
            <p:nvPr/>
          </p:nvCxnSpPr>
          <p:spPr>
            <a:xfrm flipV="true">
              <a:off x="10263" y="3942"/>
              <a:ext cx="2702" cy="650"/>
            </a:xfrm>
            <a:prstGeom prst="straightConnector1">
              <a:avLst/>
            </a:prstGeom>
            <a:ln w="127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647700" y="3441700"/>
            <a:ext cx="11147425" cy="2802890"/>
            <a:chOff x="1020" y="5420"/>
            <a:chExt cx="17555" cy="4414"/>
          </a:xfrm>
        </p:grpSpPr>
        <p:grpSp>
          <p:nvGrpSpPr>
            <p:cNvPr id="8" name="Group 7"/>
            <p:cNvGrpSpPr/>
            <p:nvPr/>
          </p:nvGrpSpPr>
          <p:grpSpPr>
            <a:xfrm>
              <a:off x="1020" y="5420"/>
              <a:ext cx="17555" cy="4414"/>
              <a:chOff x="1020" y="1407"/>
              <a:chExt cx="17555" cy="441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Text Box 4"/>
                  <p:cNvSpPr txBox="true"/>
                  <p:nvPr/>
                </p:nvSpPr>
                <p:spPr>
                  <a:xfrm>
                    <a:off x="1020" y="2495"/>
                    <a:ext cx="16560" cy="6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US" altLang="en-US" sz="2000">
                        <a:solidFill>
                          <a:schemeClr val="bg1"/>
                        </a:solidFill>
                        <a:latin typeface="TeX Gyre Schola" panose="00000500000000000000" charset="0"/>
                        <a:cs typeface="TeX Gyre Schola" panose="00000500000000000000" charset="0"/>
                      </a:rPr>
                      <a:t>Equivalently, they can also be described by the tidal Love numbers of order </a:t>
                    </a:r>
                    <a14:m>
                      <m:oMath xmlns:m="http://schemas.openxmlformats.org/officeDocument/2006/math">
                        <m: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ℓ</m:t>
                        </m:r>
                      </m:oMath>
                    </a14:m>
                    <a:endPara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endParaRPr>
                  </a:p>
                </p:txBody>
              </p:sp>
            </mc:Choice>
            <mc:Fallback>
              <p:sp>
                <p:nvSpPr>
                  <p:cNvPr id="5" name="Text Box 4"/>
                  <p:cNvSpPr txBox="true">
                    <a:spLocks noRot="true" noChangeAspect="true" noMove="true" noResize="true" noEditPoints="true" noAdjustHandles="true" noChangeArrowheads="true" noChangeShapeType="true" noTextEdit="true"/>
                  </p:cNvSpPr>
                  <p:nvPr/>
                </p:nvSpPr>
                <p:spPr>
                  <a:xfrm>
                    <a:off x="1020" y="2495"/>
                    <a:ext cx="16560" cy="628"/>
                  </a:xfrm>
                  <a:prstGeom prst="rect">
                    <a:avLst/>
                  </a:prstGeom>
                  <a:blipFill rotWithShape="true">
                    <a:blip r:embed="rId1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 Box 5"/>
                  <p:cNvSpPr txBox="true"/>
                  <p:nvPr/>
                </p:nvSpPr>
                <p:spPr>
                  <a:xfrm>
                    <a:off x="5875" y="3433"/>
                    <a:ext cx="7450" cy="2388"/>
                  </a:xfrm>
                  <a:prstGeom prst="rect">
                    <a:avLst/>
                  </a:prstGeom>
                  <a:noFill/>
                  <a:ln w="25400" cmpd="sng">
                    <a:noFill/>
                    <a:prstDash val="solid"/>
                  </a:ln>
                </p:spPr>
                <p:txBody>
                  <a:bodyPr wrap="square" rtlCol="0">
                    <a:spAutoFit/>
                  </a:bodyPr>
                  <a:p>
                    <a:pPr>
                      <a:lnSpc>
                        <a:spcPct val="12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ℓ−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!!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𝐺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ℓ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ℓ+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000" i="1">
                      <a:solidFill>
                        <a:schemeClr val="bg1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  <a:p>
                    <a:pPr>
                      <a:lnSpc>
                        <a:spcPct val="12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4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ℓ−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!!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𝐺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ℓ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ℓ+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000" i="1">
                      <a:solidFill>
                        <a:schemeClr val="bg1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6" name="Text Box 5"/>
                  <p:cNvSpPr txBox="true">
                    <a:spLocks noRot="true" noChangeAspect="true" noMove="true" noResize="true" noEditPoints="true" noAdjustHandles="true" noChangeArrowheads="true" noChangeShapeType="true" noTextEdit="true"/>
                  </p:cNvSpPr>
                  <p:nvPr/>
                </p:nvSpPr>
                <p:spPr>
                  <a:xfrm>
                    <a:off x="5875" y="3433"/>
                    <a:ext cx="7450" cy="2388"/>
                  </a:xfrm>
                  <a:prstGeom prst="rect">
                    <a:avLst/>
                  </a:prstGeom>
                  <a:blipFill rotWithShape="true">
                    <a:blip r:embed="rId2"/>
                  </a:blipFill>
                  <a:ln w="25400" cmpd="sng">
                    <a:noFill/>
                    <a:prstDash val="solid"/>
                  </a:ln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Text Box 6"/>
              <p:cNvSpPr txBox="true"/>
              <p:nvPr/>
            </p:nvSpPr>
            <p:spPr>
              <a:xfrm>
                <a:off x="16141" y="1407"/>
                <a:ext cx="243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>
                    <a:solidFill>
                      <a:srgbClr val="222222"/>
                    </a:solidFill>
                  </a:rPr>
                  <a:t>someword</a:t>
                </a:r>
                <a:endParaRPr lang="en-US" altLang="en-US">
                  <a:solidFill>
                    <a:srgbClr val="222222"/>
                  </a:solidFill>
                </a:endParaRPr>
              </a:p>
            </p:txBody>
          </p:sp>
        </p:grpSp>
        <p:sp>
          <p:nvSpPr>
            <p:cNvPr id="22" name="Text Box 21"/>
            <p:cNvSpPr txBox="true"/>
            <p:nvPr/>
          </p:nvSpPr>
          <p:spPr>
            <a:xfrm>
              <a:off x="16865" y="8350"/>
              <a:ext cx="15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rPr>
                <a:t>(9)</a:t>
              </a:r>
              <a:endPara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7700" y="1680845"/>
            <a:ext cx="11026140" cy="2628265"/>
            <a:chOff x="1020" y="2647"/>
            <a:chExt cx="17364" cy="4139"/>
          </a:xfrm>
        </p:grpSpPr>
        <p:grpSp>
          <p:nvGrpSpPr>
            <p:cNvPr id="20" name="Group 19"/>
            <p:cNvGrpSpPr/>
            <p:nvPr/>
          </p:nvGrpSpPr>
          <p:grpSpPr>
            <a:xfrm>
              <a:off x="1020" y="2647"/>
              <a:ext cx="16560" cy="4139"/>
              <a:chOff x="1020" y="2647"/>
              <a:chExt cx="16560" cy="413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Text Box 3"/>
                  <p:cNvSpPr txBox="true"/>
                  <p:nvPr/>
                </p:nvSpPr>
                <p:spPr>
                  <a:xfrm>
                    <a:off x="1020" y="2647"/>
                    <a:ext cx="16560" cy="6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en-US" altLang="en-US" sz="2000">
                        <a:solidFill>
                          <a:schemeClr val="bg1"/>
                        </a:solidFill>
                        <a:latin typeface="TeX Gyre Schola" panose="00000500000000000000" charset="0"/>
                        <a:cs typeface="TeX Gyre Schola" panose="00000500000000000000" charset="0"/>
                      </a:rPr>
                      <a:t>The tidal defomabilities of a neutron star in order </a:t>
                    </a:r>
                    <a14:m>
                      <m:oMath xmlns:m="http://schemas.openxmlformats.org/officeDocument/2006/math">
                        <m:r>
                          <a:rPr lang="en-US" altLang="en-US" sz="20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ℓ</m:t>
                        </m:r>
                      </m:oMath>
                    </a14:m>
                    <a:r>
                      <a:rPr lang="en-US" altLang="en-US" sz="2000">
                        <a:solidFill>
                          <a:schemeClr val="bg1"/>
                        </a:solidFill>
                        <a:latin typeface="TeX Gyre Schola" panose="00000500000000000000" charset="0"/>
                        <a:cs typeface="TeX Gyre Schola" panose="00000500000000000000" charset="0"/>
                      </a:rPr>
                      <a:t> </a:t>
                    </a:r>
                    <a:r>
                      <a:rPr lang="en-US" altLang="en-US" sz="2000">
                        <a:solidFill>
                          <a:schemeClr val="bg1"/>
                        </a:solidFill>
                        <a:latin typeface="TeX Gyre Schola" panose="00000500000000000000" charset="0"/>
                        <a:cs typeface="TeX Gyre Schola" panose="00000500000000000000" charset="0"/>
                        <a:sym typeface="+mn-ea"/>
                      </a:rPr>
                      <a:t>are expressed </a:t>
                    </a:r>
                    <a:r>
                      <a:rPr lang="en-US" altLang="en-US" sz="2000">
                        <a:solidFill>
                          <a:schemeClr val="bg1"/>
                        </a:solidFill>
                        <a:latin typeface="TeX Gyre Schola" panose="00000500000000000000" charset="0"/>
                        <a:cs typeface="TeX Gyre Schola" panose="00000500000000000000" charset="0"/>
                      </a:rPr>
                      <a:t>as</a:t>
                    </a:r>
                    <a:endPara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endParaRPr>
                  </a:p>
                </p:txBody>
              </p:sp>
            </mc:Choice>
            <mc:Fallback>
              <p:sp>
                <p:nvSpPr>
                  <p:cNvPr id="4" name="Text Box 3"/>
                  <p:cNvSpPr txBox="true">
                    <a:spLocks noRot="true" noChangeAspect="true" noMove="true" noResize="true" noEditPoints="true" noAdjustHandles="true" noChangeArrowheads="true" noChangeShapeType="true" noTextEdit="true"/>
                  </p:cNvSpPr>
                  <p:nvPr/>
                </p:nvSpPr>
                <p:spPr>
                  <a:xfrm>
                    <a:off x="1020" y="2647"/>
                    <a:ext cx="16560" cy="628"/>
                  </a:xfrm>
                  <a:prstGeom prst="rect">
                    <a:avLst/>
                  </a:prstGeom>
                  <a:blipFill rotWithShape="true">
                    <a:blip r:embed="rId3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" name="Group 10"/>
              <p:cNvGrpSpPr/>
              <p:nvPr/>
            </p:nvGrpSpPr>
            <p:grpSpPr>
              <a:xfrm>
                <a:off x="6879" y="3838"/>
                <a:ext cx="4842" cy="2948"/>
                <a:chOff x="13888" y="7493"/>
                <a:chExt cx="4842" cy="2948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" name="Text Box 8"/>
                    <p:cNvSpPr txBox="true"/>
                    <p:nvPr/>
                  </p:nvSpPr>
                  <p:spPr>
                    <a:xfrm>
                      <a:off x="13888" y="7493"/>
                      <a:ext cx="4842" cy="2082"/>
                    </a:xfrm>
                    <a:prstGeom prst="rect">
                      <a:avLst/>
                    </a:prstGeom>
                    <a:noFill/>
                    <a:ln w="34925" cmpd="sng">
                      <a:solidFill>
                        <a:schemeClr val="bg1"/>
                      </a:solidFill>
                      <a:prstDash val="solid"/>
                    </a:ln>
                  </p:spPr>
                  <p:txBody>
                    <a:bodyPr wrap="square" rtlCol="0">
                      <a:spAutoFit/>
                    </a:bodyPr>
                    <a:p>
                      <a:pPr marL="342900" indent="-342900">
                        <a:buFont typeface="Wingdings" panose="05000000000000000000" charset="0"/>
                        <a:buChar char=""/>
                      </a:pPr>
                      <a:r>
                        <a:rPr lang="en-US" altLang="en-US" sz="2000" i="1">
                          <a:solidFill>
                            <a:srgbClr val="FFFF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a:t>Gravito-electric:</a:t>
                      </a:r>
                      <a:endParaRPr lang="en-US" sz="2000" i="1">
                        <a:solidFill>
                          <a:srgbClr val="FFFF00"/>
                        </a:solidFill>
                        <a:latin typeface="Cambria Math" panose="02040503050406030204" charset="0"/>
                        <a:cs typeface="Cambria Math" panose="02040503050406030204" charset="0"/>
                      </a:endParaRPr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𝐿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>
                        <a:solidFill>
                          <a:srgbClr val="FFFF00"/>
                        </a:solidFill>
                        <a:latin typeface="Cambria Math" panose="02040503050406030204" charset="0"/>
                        <a:cs typeface="Cambria Math" panose="02040503050406030204" charset="0"/>
                      </a:endParaRPr>
                    </a:p>
                    <a:p>
                      <a:pPr marL="342900" indent="-342900">
                        <a:buFont typeface="Wingdings" panose="05000000000000000000" charset="0"/>
                        <a:buChar char=""/>
                      </a:pPr>
                      <a:r>
                        <a:rPr lang="en-US" altLang="en-US" sz="2000" i="1">
                          <a:solidFill>
                            <a:srgbClr val="00B0F0"/>
                          </a:solidFill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a:t>Gravito-magnetic:</a:t>
                      </a:r>
                      <a:endParaRPr lang="en-US" sz="2000" i="1">
                        <a:solidFill>
                          <a:srgbClr val="00B0F0"/>
                        </a:solidFill>
                        <a:latin typeface="Cambria Math" panose="02040503050406030204" charset="0"/>
                        <a:cs typeface="Cambria Math" panose="02040503050406030204" charset="0"/>
                      </a:endParaRPr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B0F0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𝐿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000" i="1">
                        <a:solidFill>
                          <a:srgbClr val="00B0F0"/>
                        </a:solidFill>
                        <a:latin typeface="Cambria Math" panose="02040503050406030204" charset="0"/>
                        <a:cs typeface="Cambria Math" panose="02040503050406030204" charset="0"/>
                      </a:endParaRPr>
                    </a:p>
                  </p:txBody>
                </p:sp>
              </mc:Choice>
              <mc:Fallback>
                <p:sp>
                  <p:nvSpPr>
                    <p:cNvPr id="9" name="Text Box 8"/>
                    <p:cNvSpPr txBox="true">
                      <a:spLocks noRot="true" noChangeAspect="true" noMove="true" noResize="true" noEditPoints="true" noAdjustHandles="true" noChangeArrowheads="true" noChangeShapeType="true" noTextEdit="true"/>
                    </p:cNvSpPr>
                    <p:nvPr/>
                  </p:nvSpPr>
                  <p:spPr>
                    <a:xfrm>
                      <a:off x="13888" y="7493"/>
                      <a:ext cx="4842" cy="2082"/>
                    </a:xfrm>
                    <a:prstGeom prst="rect">
                      <a:avLst/>
                    </a:prstGeom>
                    <a:blipFill rotWithShape="true">
                      <a:blip r:embed="rId4"/>
                    </a:blipFill>
                    <a:ln w="34925" cmpd="sng">
                      <a:solidFill>
                        <a:schemeClr val="bg1"/>
                      </a:solidFill>
                      <a:prstDash val="solid"/>
                    </a:ln>
                  </p:spPr>
                  <p:txBody>
                    <a:bodyPr/>
                    <a:lstStyle/>
                    <a:p>
                      <a:r>
                        <a:rPr lang="en-US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" name="Text Box 9"/>
                <p:cNvSpPr txBox="true"/>
                <p:nvPr/>
              </p:nvSpPr>
              <p:spPr>
                <a:xfrm>
                  <a:off x="15780" y="9861"/>
                  <a:ext cx="2950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en-US">
                      <a:solidFill>
                        <a:srgbClr val="222222"/>
                      </a:solidFill>
                    </a:rPr>
                    <a:t>someword</a:t>
                  </a:r>
                  <a:endParaRPr lang="en-US" altLang="en-US">
                    <a:solidFill>
                      <a:srgbClr val="222222"/>
                    </a:solidFill>
                  </a:endParaRPr>
                </a:p>
              </p:txBody>
            </p:sp>
          </p:grpSp>
        </p:grpSp>
        <p:sp>
          <p:nvSpPr>
            <p:cNvPr id="23" name="Text Box 22"/>
            <p:cNvSpPr txBox="true"/>
            <p:nvPr/>
          </p:nvSpPr>
          <p:spPr>
            <a:xfrm>
              <a:off x="16865" y="4589"/>
              <a:ext cx="15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rPr>
                <a:t>(8)</a:t>
              </a:r>
              <a:endPara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</p:grpSp>
      <p:sp>
        <p:nvSpPr>
          <p:cNvPr id="26" name="Text Box 25"/>
          <p:cNvSpPr txBox="true"/>
          <p:nvPr/>
        </p:nvSpPr>
        <p:spPr>
          <a:xfrm>
            <a:off x="10343515" y="25844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○○○○○○●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Picture 13" descr="/home/khoa/Documents/Internship/Vinatom/KhoaThesis/presentation/pressure.emfpressure"/>
          <p:cNvPicPr>
            <a:picLocks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47700" y="1233170"/>
            <a:ext cx="10937875" cy="4391660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Results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</a:br>
            <a:r>
              <a:rPr lang="en-US" altLang="en-US" sz="2200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Equation of States</a:t>
            </a:r>
            <a:endParaRPr lang="en-US" altLang="en-US" sz="2200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true"/>
          <p:nvPr/>
        </p:nvSpPr>
        <p:spPr>
          <a:xfrm>
            <a:off x="2786380" y="5441315"/>
            <a:ext cx="6618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b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Figure 2:</a:t>
            </a:r>
            <a:r>
              <a:rPr lang="en-US" altLang="en-US" sz="16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  EoS of Neutron Star matter corresponding to 4 different nucleon-nucleon interaction models.</a:t>
            </a:r>
            <a:endParaRPr lang="en-US" altLang="en-US" sz="16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26" name="Text Box 25"/>
          <p:cNvSpPr txBox="true"/>
          <p:nvPr/>
        </p:nvSpPr>
        <p:spPr>
          <a:xfrm>
            <a:off x="10343515" y="25844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●○○○○○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MR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1094105"/>
            <a:ext cx="8898890" cy="5360035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Results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</a:br>
            <a:r>
              <a:rPr lang="en-US" altLang="en-US" sz="2200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Mass-Radius relation</a:t>
            </a:r>
            <a:endParaRPr lang="en-US" altLang="en-US" sz="2200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607550" y="2069465"/>
            <a:ext cx="2423160" cy="2776855"/>
            <a:chOff x="14907" y="3274"/>
            <a:chExt cx="3816" cy="43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 Box 7"/>
                <p:cNvSpPr txBox="true"/>
                <p:nvPr/>
              </p:nvSpPr>
              <p:spPr>
                <a:xfrm>
                  <a:off x="14907" y="4887"/>
                  <a:ext cx="3817" cy="2761"/>
                </a:xfrm>
                <a:prstGeom prst="rect">
                  <a:avLst/>
                </a:prstGeom>
                <a:noFill/>
                <a:ln w="25400" cmpd="sng">
                  <a:solidFill>
                    <a:schemeClr val="bg1"/>
                  </a:solidFill>
                  <a:prstDash val="solid"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en-US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Only models with high values of K (CDM3Y6 and CDM3Y8) at partial polarization (</a:t>
                  </a:r>
                  <a14:m>
                    <m:oMath xmlns:m="http://schemas.openxmlformats.org/officeDocument/2006/math">
                      <m:r>
                        <a:rPr lang="en-US" altLang="en-US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𝛥</m:t>
                      </m:r>
                      <m:r>
                        <a:rPr lang="en-US" altLang="en-US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&lt;</m:t>
                      </m:r>
                      <m:r>
                        <a:rPr lang="en-US" altLang="en-US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1</m:t>
                      </m:r>
                    </m:oMath>
                  </a14:m>
                  <a:r>
                    <a:rPr lang="en-US" altLang="en-US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) are plausible </a:t>
                  </a:r>
                  <a:endParaRPr lang="en-US" altLang="en-US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endParaRPr>
                </a:p>
              </p:txBody>
            </p:sp>
          </mc:Choice>
          <mc:Fallback>
            <p:sp>
              <p:nvSpPr>
                <p:cNvPr id="8" name="Text Box 7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14907" y="4887"/>
                  <a:ext cx="3817" cy="2761"/>
                </a:xfrm>
                <a:prstGeom prst="rect">
                  <a:avLst/>
                </a:prstGeom>
                <a:blipFill rotWithShape="true">
                  <a:blip r:embed="rId2"/>
                </a:blipFill>
                <a:ln w="25400" cmpd="sng">
                  <a:solidFill>
                    <a:schemeClr val="bg1"/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 Box 8"/>
            <p:cNvSpPr txBox="true"/>
            <p:nvPr/>
          </p:nvSpPr>
          <p:spPr>
            <a:xfrm>
              <a:off x="15408" y="3274"/>
              <a:ext cx="283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>
                  <a:solidFill>
                    <a:srgbClr val="242424"/>
                  </a:solidFill>
                </a:rPr>
                <a:t>someword</a:t>
              </a:r>
              <a:endParaRPr lang="en-US" altLang="en-US">
                <a:solidFill>
                  <a:srgbClr val="242424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 Box 5"/>
          <p:cNvSpPr txBox="true"/>
          <p:nvPr/>
        </p:nvSpPr>
        <p:spPr>
          <a:xfrm>
            <a:off x="457200" y="6247130"/>
            <a:ext cx="93821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b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Figure 3:</a:t>
            </a:r>
            <a:r>
              <a:rPr lang="en-US" altLang="en-US" sz="16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 Mass-Radius relation of Neutron Star corresponding with 4 different models and different scenarios concerning the magnetic distribution in the star’s interior.</a:t>
            </a:r>
            <a:endParaRPr lang="en-US" altLang="en-US" sz="16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26" name="Text Box 25"/>
          <p:cNvSpPr txBox="true"/>
          <p:nvPr/>
        </p:nvSpPr>
        <p:spPr>
          <a:xfrm>
            <a:off x="10343515" y="25844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○●○○○○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kl"/>
          <p:cNvPicPr>
            <a:picLocks noChangeAspect="true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9245" y="1023620"/>
            <a:ext cx="10182860" cy="5601335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Results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</a:br>
            <a:r>
              <a:rPr lang="en-US" altLang="en-US" sz="2200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Gravito-electric tidal Love numbers</a:t>
            </a:r>
            <a:endParaRPr lang="en-US" altLang="en-US" sz="2200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968740" y="3383915"/>
            <a:ext cx="3216275" cy="2555240"/>
            <a:chOff x="14092" y="6257"/>
            <a:chExt cx="5065" cy="402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 Box 5"/>
                <p:cNvSpPr txBox="true"/>
                <p:nvPr/>
              </p:nvSpPr>
              <p:spPr>
                <a:xfrm>
                  <a:off x="14092" y="7957"/>
                  <a:ext cx="4766" cy="2325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31750" cmpd="sng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</p:spPr>
              <p:txBody>
                <a:bodyPr wrap="square" rtlCol="0">
                  <a:spAutoFit/>
                </a:bodyPr>
                <a:p>
                  <a:r>
                    <a:rPr lang="en-US" altLang="en-US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The second order (</a:t>
                  </a:r>
                  <a14:m>
                    <m:oMath xmlns:m="http://schemas.openxmlformats.org/officeDocument/2006/math">
                      <m:r>
                        <a:rPr lang="en-US" altLang="en-US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ℓ=</m:t>
                      </m:r>
                      <m:r>
                        <a:rPr lang="en-US" altLang="en-US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2</m:t>
                      </m:r>
                    </m:oMath>
                  </a14:m>
                  <a:r>
                    <a:rPr lang="en-US" altLang="en-US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) is much more dominant, at about an order of magnitude larger than the subsequent order</a:t>
                  </a:r>
                  <a:endParaRPr lang="en-US" altLang="en-US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endParaRPr>
                </a:p>
              </p:txBody>
            </p:sp>
          </mc:Choice>
          <mc:Fallback>
            <p:sp>
              <p:nvSpPr>
                <p:cNvPr id="6" name="Text Box 5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14092" y="7957"/>
                  <a:ext cx="4766" cy="2325"/>
                </a:xfrm>
                <a:prstGeom prst="rect">
                  <a:avLst/>
                </a:prstGeom>
                <a:blipFill rotWithShape="true">
                  <a:blip r:embed="rId3"/>
                </a:blipFill>
                <a:ln w="31750" cmpd="sng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 Box 6"/>
            <p:cNvSpPr txBox="true"/>
            <p:nvPr/>
          </p:nvSpPr>
          <p:spPr>
            <a:xfrm>
              <a:off x="16491" y="6257"/>
              <a:ext cx="26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>
                  <a:solidFill>
                    <a:srgbClr val="222222"/>
                  </a:solidFill>
                </a:rPr>
                <a:t>someword</a:t>
              </a:r>
              <a:endParaRPr lang="en-US" altLang="en-US">
                <a:solidFill>
                  <a:srgbClr val="222222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Text Box 8"/>
          <p:cNvSpPr txBox="true"/>
          <p:nvPr/>
        </p:nvSpPr>
        <p:spPr>
          <a:xfrm>
            <a:off x="1268730" y="6384290"/>
            <a:ext cx="6871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b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Figure 4:</a:t>
            </a:r>
            <a:r>
              <a:rPr lang="en-US" altLang="en-US" sz="16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 Gravito-electric tidal Love numbers up to 4th order.</a:t>
            </a:r>
            <a:endParaRPr lang="en-US" altLang="en-US" sz="16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26" name="Text Box 25"/>
          <p:cNvSpPr txBox="true"/>
          <p:nvPr/>
        </p:nvSpPr>
        <p:spPr>
          <a:xfrm>
            <a:off x="10343515" y="25844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○○●○○○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Lambda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" y="1322070"/>
            <a:ext cx="10191750" cy="5095240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Results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</a:br>
            <a:r>
              <a:rPr lang="en-US" altLang="en-US" sz="2200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Dimensionless tidal parameter</a:t>
            </a:r>
            <a:endParaRPr lang="en-US" altLang="en-US" sz="2200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  <a:sym typeface="+mn-ea"/>
            </a:endParaRPr>
          </a:p>
        </p:txBody>
      </p: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Text Box 8"/>
          <p:cNvSpPr txBox="true"/>
          <p:nvPr/>
        </p:nvSpPr>
        <p:spPr>
          <a:xfrm>
            <a:off x="1572260" y="6234430"/>
            <a:ext cx="78555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b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Figure 5:</a:t>
            </a:r>
            <a:r>
              <a:rPr lang="en-US" altLang="en-US" sz="16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 Gravito-electric dimensionless tidal parameter of 2nd order.</a:t>
            </a:r>
            <a:endParaRPr lang="en-US" altLang="en-US" sz="16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3"/>
              <p:cNvSpPr txBox="true"/>
              <p:nvPr/>
            </p:nvSpPr>
            <p:spPr>
              <a:xfrm>
                <a:off x="6851650" y="409575"/>
                <a:ext cx="1948815" cy="770255"/>
              </a:xfrm>
              <a:prstGeom prst="rect">
                <a:avLst/>
              </a:prstGeom>
              <a:noFill/>
              <a:ln w="28575" cmpd="sng">
                <a:solidFill>
                  <a:schemeClr val="bg1"/>
                </a:solidFill>
                <a:prstDash val="solid"/>
              </a:ln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𝛬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𝑅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𝐺𝑀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i="1">
                  <a:solidFill>
                    <a:schemeClr val="bg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Text Box 3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6851650" y="409575"/>
                <a:ext cx="1948815" cy="770255"/>
              </a:xfrm>
              <a:prstGeom prst="rect">
                <a:avLst/>
              </a:prstGeom>
              <a:blipFill rotWithShape="true">
                <a:blip r:embed="rId2"/>
                <a:stretch>
                  <a:fillRect l="-749" t="-1896" r="-717" b="-1814"/>
                </a:stretch>
              </a:blipFill>
              <a:ln w="28575" cmpd="sng">
                <a:solidFill>
                  <a:schemeClr val="bg1"/>
                </a:solidFill>
                <a:prstDash val="solid"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Box 25"/>
          <p:cNvSpPr txBox="true"/>
          <p:nvPr/>
        </p:nvSpPr>
        <p:spPr>
          <a:xfrm>
            <a:off x="10343515" y="25844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○○○●○○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Results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</a:br>
            <a:r>
              <a:rPr lang="en-US" altLang="en-US" sz="2200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Gravito-magnetic tidal Love numbers</a:t>
            </a:r>
            <a:endParaRPr lang="en-US" altLang="en-US" sz="2200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pic>
        <p:nvPicPr>
          <p:cNvPr id="3" name="Picture 2" descr="jl_stat"/>
          <p:cNvPicPr>
            <a:picLocks noChangeAspect="true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5100" y="1513205"/>
            <a:ext cx="9314815" cy="512318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049260" y="4414520"/>
            <a:ext cx="3820160" cy="1752600"/>
            <a:chOff x="13108" y="7093"/>
            <a:chExt cx="6016" cy="2760"/>
          </a:xfrm>
        </p:grpSpPr>
        <p:sp>
          <p:nvSpPr>
            <p:cNvPr id="5" name="Right Arrow 4"/>
            <p:cNvSpPr/>
            <p:nvPr/>
          </p:nvSpPr>
          <p:spPr>
            <a:xfrm>
              <a:off x="13108" y="8124"/>
              <a:ext cx="1283" cy="7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Text Box 6"/>
            <p:cNvSpPr txBox="true"/>
            <p:nvPr/>
          </p:nvSpPr>
          <p:spPr>
            <a:xfrm>
              <a:off x="14592" y="7093"/>
              <a:ext cx="4533" cy="2761"/>
            </a:xfrm>
            <a:prstGeom prst="rect">
              <a:avLst/>
            </a:prstGeom>
            <a:noFill/>
            <a:ln w="25400" cmpd="sng">
              <a:solidFill>
                <a:srgbClr val="ED7D31"/>
              </a:solidFill>
              <a:prstDash val="solid"/>
            </a:ln>
          </p:spPr>
          <p:txBody>
            <a:bodyPr wrap="square" rtlCol="0">
              <a:spAutoFit/>
            </a:bodyPr>
            <a:p>
              <a:r>
                <a:rPr lang="en-US" altLang="en-US">
                  <a:solidFill>
                    <a:srgbClr val="ED7D31"/>
                  </a:solidFill>
                  <a:latin typeface="TeX Gyre Schola" panose="00000500000000000000" charset="0"/>
                  <a:cs typeface="TeX Gyre Schola" panose="00000500000000000000" charset="0"/>
                </a:rPr>
                <a:t>The same trend is found in gravito-magnetic Love numbers. However, they appear to be 1 order of magnitude lower than their GE counterparts.</a:t>
              </a:r>
              <a:endParaRPr lang="en-US" altLang="en-US">
                <a:solidFill>
                  <a:srgbClr val="ED7D31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</p:grpSp>
      <p:sp>
        <p:nvSpPr>
          <p:cNvPr id="9" name="Text Box 8"/>
          <p:cNvSpPr txBox="true"/>
          <p:nvPr/>
        </p:nvSpPr>
        <p:spPr>
          <a:xfrm>
            <a:off x="647700" y="1320165"/>
            <a:ext cx="4921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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Static fluid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 Box 9"/>
          <p:cNvSpPr txBox="true"/>
          <p:nvPr/>
        </p:nvSpPr>
        <p:spPr>
          <a:xfrm>
            <a:off x="231775" y="6370320"/>
            <a:ext cx="8759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b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Figure 6:</a:t>
            </a:r>
            <a:r>
              <a:rPr lang="en-US" altLang="en-US" sz="16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 Gravito-magnetic tidal Love numbers up to 4th order for the case of </a:t>
            </a:r>
            <a:r>
              <a:rPr lang="en-US" altLang="en-US" sz="1600" i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static fluid</a:t>
            </a:r>
            <a:r>
              <a:rPr lang="en-US" altLang="en-US" sz="16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.</a:t>
            </a:r>
            <a:endParaRPr lang="en-US" altLang="en-US" sz="16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26" name="Text Box 25"/>
          <p:cNvSpPr txBox="true"/>
          <p:nvPr/>
        </p:nvSpPr>
        <p:spPr>
          <a:xfrm>
            <a:off x="10343515" y="25844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○○○○●○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Table of Contents</a:t>
            </a:r>
            <a:endParaRPr lang="en-US" altLang="en-US" sz="3200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5" name="Text Box 4"/>
          <p:cNvSpPr txBox="true"/>
          <p:nvPr/>
        </p:nvSpPr>
        <p:spPr>
          <a:xfrm>
            <a:off x="647700" y="1584325"/>
            <a:ext cx="105156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20000"/>
              </a:lnSpc>
              <a:buFont typeface="Wingdings" panose="05000000000000000000" charset="0"/>
              <a:buChar char=""/>
            </a:pPr>
            <a:r>
              <a:rPr lang="en-US" altLang="en-US" sz="2000" b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Introduction: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What is a Neutron Star?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Nuclear Matter and Neutron Star?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Spin polarization effect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Tidal deformation in a binary neutron star system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 Box 3"/>
          <p:cNvSpPr txBox="true"/>
          <p:nvPr/>
        </p:nvSpPr>
        <p:spPr>
          <a:xfrm>
            <a:off x="647700" y="3446780"/>
            <a:ext cx="105156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20000"/>
              </a:lnSpc>
              <a:buFont typeface="Wingdings" panose="05000000000000000000" charset="0"/>
              <a:buChar char=""/>
            </a:pPr>
            <a:r>
              <a:rPr lang="en-US" altLang="en-US" sz="2000" b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Calculation methods: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β-stable nuclear matter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Neutron Star’s magnetic properties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Tolman-Oppenheimer-Volkoff equation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Tidal Love numbers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6" name="Text Box 5"/>
          <p:cNvSpPr txBox="true"/>
          <p:nvPr/>
        </p:nvSpPr>
        <p:spPr>
          <a:xfrm>
            <a:off x="647700" y="5313680"/>
            <a:ext cx="10515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20000"/>
              </a:lnSpc>
              <a:buFont typeface="Wingdings" panose="05000000000000000000" charset="0"/>
              <a:buChar char=""/>
            </a:pPr>
            <a:r>
              <a:rPr lang="en-US" altLang="en-US" sz="2000" b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Results and Discussions</a:t>
            </a:r>
            <a:endParaRPr lang="en-US" altLang="en-US" sz="2000" b="1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"/>
            </a:pPr>
            <a:r>
              <a:rPr lang="en-US" altLang="en-US" sz="2000" b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Conclusions</a:t>
            </a:r>
            <a:endParaRPr lang="en-US" altLang="en-US" sz="2000" b="1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Results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</a:br>
            <a:r>
              <a:rPr lang="en-US" altLang="en-US" sz="2200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Gravito-magnetic tidal Love numbers</a:t>
            </a:r>
            <a:endParaRPr lang="en-US" altLang="en-US" sz="2200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pic>
        <p:nvPicPr>
          <p:cNvPr id="3" name="Picture 2" descr="jl_irrot"/>
          <p:cNvPicPr>
            <a:picLocks noChangeAspect="true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0760" y="1584325"/>
            <a:ext cx="8958580" cy="4928235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647700" y="1401445"/>
            <a:ext cx="30689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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Irrotational fluid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ext Box 9"/>
          <p:cNvSpPr txBox="true"/>
          <p:nvPr/>
        </p:nvSpPr>
        <p:spPr>
          <a:xfrm>
            <a:off x="425450" y="6356350"/>
            <a:ext cx="97231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b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Figure 7:</a:t>
            </a:r>
            <a:r>
              <a:rPr lang="en-US" altLang="en-US" sz="16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 Gravito-magnetic tidal Love numbers up to 4th order for the case of </a:t>
            </a:r>
            <a:r>
              <a:rPr lang="en-US" altLang="en-US" sz="1600" i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irrotational fluid</a:t>
            </a:r>
            <a:r>
              <a:rPr lang="en-US" altLang="en-US" sz="16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.</a:t>
            </a:r>
            <a:endParaRPr lang="en-US" altLang="en-US" sz="16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26" name="Text Box 25"/>
          <p:cNvSpPr txBox="true"/>
          <p:nvPr/>
        </p:nvSpPr>
        <p:spPr>
          <a:xfrm>
            <a:off x="10343515" y="25844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○○○○○●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Conclusions</a:t>
            </a:r>
            <a:endParaRPr lang="en-US" altLang="en-US" sz="3200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5" name="Text Box 4"/>
          <p:cNvSpPr txBox="true"/>
          <p:nvPr/>
        </p:nvSpPr>
        <p:spPr>
          <a:xfrm>
            <a:off x="647700" y="2183130"/>
            <a:ext cx="10515600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The case of total polarization at the outer core and crust is ruled out as expected.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Higher values of K are favored as only CDM3Y6 and CDM3Y8 come close to the lower mass limit of the heaviest pulsars observed.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The tidal properties of the neutron star are also investigated with different scenarios and up to the fourth order in contribution, which returns a close result with those obtained in recent studies (</a:t>
            </a:r>
            <a:r>
              <a:rPr lang="en-US" altLang="en-US" sz="2000" i="1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Perot and Chamel, 2021</a:t>
            </a: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).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Perspective</a:t>
            </a:r>
            <a:endParaRPr lang="en-US" altLang="en-US" sz="3200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3"/>
              <p:cNvSpPr txBox="true"/>
              <p:nvPr/>
            </p:nvSpPr>
            <p:spPr>
              <a:xfrm>
                <a:off x="647700" y="2644775"/>
                <a:ext cx="10515600" cy="1568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Accurately calculate the density-dependence of the polarization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solidFill>
                          <a:schemeClr val="bg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𝛥</m:t>
                    </m:r>
                  </m:oMath>
                </a14:m>
                <a:r>
                  <a: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,</a:t>
                </a:r>
                <a:endParaRPr lang="en-US" altLang="en-US" sz="2000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Extending to a model of hot β-stable nuclear matter (</a:t>
                </a:r>
                <a14:m>
                  <m:oMath xmlns:m="http://schemas.openxmlformats.org/officeDocument/2006/math">
                    <m:r>
                      <a:rPr lang="en-US" altLang="en-US" sz="2000" i="1">
                        <a:solidFill>
                          <a:schemeClr val="bg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𝑇</m:t>
                    </m:r>
                    <m:r>
                      <a:rPr lang="en-US" altLang="en-US" sz="2000" i="1">
                        <a:solidFill>
                          <a:schemeClr val="bg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&gt;</m:t>
                    </m:r>
                    <m:r>
                      <a:rPr lang="en-US" altLang="en-US" sz="2000" i="1">
                        <a:solidFill>
                          <a:schemeClr val="bg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en-US" sz="2000" i="1">
                        <a:solidFill>
                          <a:schemeClr val="bg1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en-US" sz="2000" i="1">
                        <a:solidFill>
                          <a:schemeClr val="bg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𝐾</m:t>
                    </m:r>
                  </m:oMath>
                </a14:m>
                <a:r>
                  <a: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),</a:t>
                </a:r>
                <a:endParaRPr lang="en-US" altLang="en-US" sz="2000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Describing the recently found evidence of the quark-matter core in the interior of massive Neutron Stars.</a:t>
                </a:r>
                <a:endParaRPr lang="en-US" altLang="en-US" sz="2000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endParaRPr>
              </a:p>
            </p:txBody>
          </p:sp>
        </mc:Choice>
        <mc:Fallback>
          <p:sp>
            <p:nvSpPr>
              <p:cNvPr id="4" name="Text Box 3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647700" y="2644775"/>
                <a:ext cx="10515600" cy="1568450"/>
              </a:xfrm>
              <a:prstGeom prst="rect">
                <a:avLst/>
              </a:prstGeom>
              <a:blipFill rotWithShape="true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5"/>
          <p:cNvSpPr txBox="true"/>
          <p:nvPr/>
        </p:nvSpPr>
        <p:spPr>
          <a:xfrm>
            <a:off x="10983595" y="3971290"/>
            <a:ext cx="913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rgbClr val="222222"/>
                </a:solidFill>
              </a:rPr>
              <a:t>someword</a:t>
            </a:r>
            <a:endParaRPr lang="en-US" altLang="en-US">
              <a:solidFill>
                <a:srgbClr val="22222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2766060"/>
            <a:ext cx="10515600" cy="1325563"/>
          </a:xfrm>
        </p:spPr>
        <p:txBody>
          <a:bodyPr/>
          <a:p>
            <a:pPr algn="ctr"/>
            <a:r>
              <a:rPr lang="en-US" altLang="en-US" sz="48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Thank you for your attention!</a:t>
            </a:r>
            <a:endParaRPr lang="en-US" altLang="en-US" sz="4800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ntroduction">
            <a:hlinkClick r:id="" action="ppaction://media"/>
          </p:cNvPr>
          <p:cNvPicPr>
            <a:picLocks noChangeAspect="true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Introduction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4" name="Title 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Introduction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</a:br>
            <a:r>
              <a:rPr lang="en-US" altLang="en-US" sz="2200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What is a Neutron Star?</a:t>
            </a:r>
            <a:endParaRPr lang="en-US" altLang="en-US" sz="2200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5" name="Text Box 4"/>
          <p:cNvSpPr txBox="true"/>
          <p:nvPr/>
        </p:nvSpPr>
        <p:spPr>
          <a:xfrm>
            <a:off x="10343515" y="25844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●○○○○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 fullScrn="false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NeutronStar">
            <a:hlinkClick r:id="" action="ppaction://media"/>
          </p:cNvPr>
          <p:cNvPicPr>
            <a:picLocks noChangeAspect="true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956175" y="1701165"/>
            <a:ext cx="7499985" cy="4216400"/>
          </a:xfrm>
          <a:prstGeom prst="rect">
            <a:avLst/>
          </a:prstGeom>
        </p:spPr>
      </p:pic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Introduction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</a:br>
            <a:r>
              <a:rPr lang="en-US" altLang="en-US" sz="2200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Nuclear Matter and Neutron Star?</a:t>
            </a:r>
            <a:endParaRPr lang="en-US" altLang="en-US" sz="2200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784090" y="3621405"/>
            <a:ext cx="2623185" cy="375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 descr="oppenheimer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580" y="2061210"/>
            <a:ext cx="1132840" cy="1560195"/>
          </a:xfrm>
          <a:prstGeom prst="rect">
            <a:avLst/>
          </a:prstGeom>
        </p:spPr>
      </p:pic>
      <p:sp>
        <p:nvSpPr>
          <p:cNvPr id="10" name="Text Box 9"/>
          <p:cNvSpPr txBox="true"/>
          <p:nvPr/>
        </p:nvSpPr>
        <p:spPr>
          <a:xfrm>
            <a:off x="5588000" y="1600835"/>
            <a:ext cx="1016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1939</a:t>
            </a:r>
            <a:endParaRPr lang="en-US" altLang="en-US" sz="24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11" name="Text Box 10"/>
          <p:cNvSpPr txBox="true"/>
          <p:nvPr/>
        </p:nvSpPr>
        <p:spPr>
          <a:xfrm>
            <a:off x="4783455" y="4084320"/>
            <a:ext cx="26244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TOV equation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pic>
        <p:nvPicPr>
          <p:cNvPr id="5" name="Picture 4" descr="/home/khoa/Documents/Internship/Vinatom/KhoaThesis/presentation/images/NuclearMatter_clip.pngNuclearMatter_clip"/>
          <p:cNvPicPr>
            <a:picLocks noChangeAspect="true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4538" y="1584325"/>
            <a:ext cx="3903345" cy="44500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 Box 3"/>
          <p:cNvSpPr txBox="true"/>
          <p:nvPr/>
        </p:nvSpPr>
        <p:spPr>
          <a:xfrm>
            <a:off x="10343515" y="25844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○●○○○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3" dur="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false">
              <p:cMediaNode>
                <p:cTn id="30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 animBg="true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AsymmetryScen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4" name="Title 3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Introduction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</a:br>
            <a:r>
              <a:rPr lang="en-US" altLang="en-US" sz="2200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Spin polarization effect</a:t>
            </a:r>
            <a:endParaRPr lang="en-US" altLang="en-US" sz="2200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5" name="Text Box 4"/>
          <p:cNvSpPr txBox="true"/>
          <p:nvPr/>
        </p:nvSpPr>
        <p:spPr>
          <a:xfrm>
            <a:off x="10343515" y="25844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○○●○○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video fullScrn="false">
              <p:cMediaNode>
                <p:cTn id="2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8" name="GravitationalWaveScene">
            <a:hlinkClick r:id="" action="ppaction://media"/>
          </p:cNvPr>
          <p:cNvPicPr>
            <a:picLocks noChangeAspect="true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44880" y="2229485"/>
            <a:ext cx="6803390" cy="4394200"/>
          </a:xfrm>
          <a:prstGeom prst="rect">
            <a:avLst/>
          </a:prstGeom>
        </p:spPr>
      </p:pic>
      <p:pic>
        <p:nvPicPr>
          <p:cNvPr id="7" name="Picture 6" descr="Moon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515" y="2767330"/>
            <a:ext cx="3074035" cy="2305685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647700" y="1584325"/>
            <a:ext cx="10515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In a binary system of neutron stars, one is subjected to strong tidal effect caused by the other, similar to that between our Earth and the Moon</a:t>
            </a:r>
            <a:endParaRPr lang="en-US" altLang="en-US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Introduction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</a:br>
            <a:r>
              <a:rPr lang="en-US" altLang="en-US" sz="2200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Tidal deformation</a:t>
            </a:r>
            <a:endParaRPr lang="en-US" altLang="en-US" sz="2200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 Box 4"/>
          <p:cNvSpPr txBox="true"/>
          <p:nvPr/>
        </p:nvSpPr>
        <p:spPr>
          <a:xfrm>
            <a:off x="10343515" y="25844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○○○●○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false">
              <p:cMediaNode>
                <p:cTn id="7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Objectives</a:t>
            </a:r>
            <a:endParaRPr lang="en-US" altLang="en-US" sz="3200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5" name="Text Box 4"/>
          <p:cNvSpPr txBox="true"/>
          <p:nvPr/>
        </p:nvSpPr>
        <p:spPr>
          <a:xfrm>
            <a:off x="647700" y="2275840"/>
            <a:ext cx="105156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Inclusion of the spin polarization effects of baryons under strong magnetic field (like in a magnetar) into the Equation of States (EoS) of nuclear matter.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Deducing the relation between Neutron Star’s mass and radius corresponding to each EoS model.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rPr>
              <a:t>Investigating several types of tidal parameters of a Neutron Star in a binary system and their sensitivity to the EoS.</a:t>
            </a:r>
            <a:endParaRPr lang="en-US" altLang="en-US" sz="2000">
              <a:solidFill>
                <a:schemeClr val="bg1"/>
              </a:solidFill>
              <a:latin typeface="TeX Gyre Schola" panose="00000500000000000000" charset="0"/>
              <a:cs typeface="TeX Gyre Schola" panose="00000500000000000000" charset="0"/>
            </a:endParaRPr>
          </a:p>
        </p:txBody>
      </p: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 Box 3"/>
          <p:cNvSpPr txBox="true"/>
          <p:nvPr/>
        </p:nvSpPr>
        <p:spPr>
          <a:xfrm>
            <a:off x="10343515" y="25844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○○○○●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Calculation methods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</a:br>
            <a:r>
              <a:rPr lang="en-US" altLang="en-US" sz="2200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  <a:t>β-stable nuclear matter</a:t>
            </a:r>
            <a:endParaRPr lang="en-US" altLang="en-US" sz="2200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47700" y="1584325"/>
            <a:ext cx="10514965" cy="1266825"/>
            <a:chOff x="1020" y="2495"/>
            <a:chExt cx="16559" cy="199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 Box 14"/>
                <p:cNvSpPr txBox="true"/>
                <p:nvPr/>
              </p:nvSpPr>
              <p:spPr>
                <a:xfrm>
                  <a:off x="1020" y="2495"/>
                  <a:ext cx="16559" cy="11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The Neutron Star matter is assumed to consist of neutron (</a:t>
                  </a:r>
                  <a14:m>
                    <m:oMath xmlns:m="http://schemas.openxmlformats.org/officeDocument/2006/math">
                      <m:r>
                        <a:rPr lang="en-US" altLang="en-US" sz="2000" i="1">
                          <a:solidFill>
                            <a:schemeClr val="bg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𝑛</m:t>
                      </m:r>
                    </m:oMath>
                  </a14:m>
                  <a:r>
                    <a: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), proton (</a:t>
                  </a:r>
                  <a14:m>
                    <m:oMath xmlns:m="http://schemas.openxmlformats.org/officeDocument/2006/math">
                      <m:r>
                        <a:rPr lang="en-US" altLang="en-US" sz="2000" i="1">
                          <a:solidFill>
                            <a:schemeClr val="bg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</m:oMath>
                  </a14:m>
                  <a:r>
                    <a:rPr lang="en-US" altLang="en-US" sz="2000">
                      <a:solidFill>
                        <a:schemeClr val="bg1"/>
                      </a:solidFill>
                      <a:latin typeface="Cambria Math" panose="02040503050406030204" charset="0"/>
                      <a:cs typeface="Cambria Math" panose="02040503050406030204" charset="0"/>
                    </a:rPr>
                    <a:t>), electron (</a:t>
                  </a:r>
                  <a14:m>
                    <m:oMath xmlns:m="http://schemas.openxmlformats.org/officeDocument/2006/math">
                      <m:r>
                        <a:rPr lang="en-US" altLang="en-US" sz="2000" i="1">
                          <a:solidFill>
                            <a:schemeClr val="bg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𝑒</m:t>
                      </m:r>
                    </m:oMath>
                  </a14:m>
                  <a:r>
                    <a:rPr lang="en-US" altLang="en-US" sz="2000">
                      <a:solidFill>
                        <a:schemeClr val="bg1"/>
                      </a:solidFill>
                      <a:latin typeface="Cambria Math" panose="02040503050406030204" charset="0"/>
                      <a:cs typeface="Cambria Math" panose="02040503050406030204" charset="0"/>
                    </a:rPr>
                    <a:t>) and muon</a:t>
                  </a:r>
                  <a:r>
                    <a: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 (</a:t>
                  </a:r>
                  <a14:m>
                    <m:oMath xmlns:m="http://schemas.openxmlformats.org/officeDocument/2006/math">
                      <m:r>
                        <a:rPr lang="en-US" altLang="en-US" sz="2000" i="1">
                          <a:solidFill>
                            <a:schemeClr val="bg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</m:oMath>
                  </a14:m>
                  <a:r>
                    <a:rPr lang="en-US" altLang="en-US" sz="2000">
                      <a:solidFill>
                        <a:schemeClr val="bg1"/>
                      </a:solidFill>
                      <a:latin typeface="TeX Gyre Schola" panose="00000500000000000000" charset="0"/>
                      <a:cs typeface="TeX Gyre Schola" panose="00000500000000000000" charset="0"/>
                    </a:rPr>
                    <a:t>)</a:t>
                  </a:r>
                  <a:endPara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endParaRPr>
                </a:p>
              </p:txBody>
            </p:sp>
          </mc:Choice>
          <mc:Fallback>
            <p:sp>
              <p:nvSpPr>
                <p:cNvPr id="15" name="Text Box 14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1020" y="2495"/>
                  <a:ext cx="16559" cy="1113"/>
                </a:xfrm>
                <a:prstGeom prst="rect">
                  <a:avLst/>
                </a:prstGeom>
                <a:blipFill rotWithShape="true">
                  <a:blip r:embed="rId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 Box 15"/>
                <p:cNvSpPr txBox="true"/>
                <p:nvPr/>
              </p:nvSpPr>
              <p:spPr>
                <a:xfrm>
                  <a:off x="5875" y="3357"/>
                  <a:ext cx="7733" cy="1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↔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sz="2000" i="1">
                    <a:solidFill>
                      <a:schemeClr val="bg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↔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𝜇</m:t>
                            </m:r>
                          </m:sub>
                        </m:sSub>
                      </m:oMath>
                    </m:oMathPara>
                  </a14:m>
                  <a:endParaRPr lang="en-US" sz="2000" i="1">
                    <a:solidFill>
                      <a:schemeClr val="bg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16" name="Text Box 15"/>
                <p:cNvSpPr txBox="true">
                  <a:spLocks noRot="true" noChangeAspect="true" noMove="true" noResize="true" noEditPoints="true" noAdjustHandles="true" noChangeArrowheads="true" noChangeShapeType="true" noTextEdit="true"/>
                </p:cNvSpPr>
                <p:nvPr/>
              </p:nvSpPr>
              <p:spPr>
                <a:xfrm>
                  <a:off x="5875" y="3357"/>
                  <a:ext cx="7733" cy="1133"/>
                </a:xfrm>
                <a:prstGeom prst="rect">
                  <a:avLst/>
                </a:prstGeom>
                <a:blipFill rotWithShape="true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 Box 3"/>
          <p:cNvSpPr txBox="true"/>
          <p:nvPr/>
        </p:nvSpPr>
        <p:spPr>
          <a:xfrm>
            <a:off x="10343515" y="25844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●○○○○○○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47700" y="2999740"/>
            <a:ext cx="11026140" cy="1118235"/>
            <a:chOff x="1020" y="4724"/>
            <a:chExt cx="17364" cy="1761"/>
          </a:xfrm>
        </p:grpSpPr>
        <p:grpSp>
          <p:nvGrpSpPr>
            <p:cNvPr id="23" name="Group 22"/>
            <p:cNvGrpSpPr/>
            <p:nvPr/>
          </p:nvGrpSpPr>
          <p:grpSpPr>
            <a:xfrm>
              <a:off x="1020" y="4724"/>
              <a:ext cx="14032" cy="1761"/>
              <a:chOff x="1020" y="4724"/>
              <a:chExt cx="14032" cy="1761"/>
            </a:xfrm>
          </p:grpSpPr>
          <p:sp>
            <p:nvSpPr>
              <p:cNvPr id="18" name="Text Box 17"/>
              <p:cNvSpPr txBox="true"/>
              <p:nvPr/>
            </p:nvSpPr>
            <p:spPr>
              <a:xfrm>
                <a:off x="1020" y="4724"/>
                <a:ext cx="14033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en-US" sz="2000" b="1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β-stable conditions</a:t>
                </a:r>
                <a:r>
                  <a: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 must be fulfilled</a:t>
                </a:r>
                <a:endParaRPr lang="en-US" altLang="en-US" sz="2000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endParaRPr>
              </a:p>
              <a:p>
                <a:pPr marL="800100" lvl="1" indent="-342900">
                  <a:buFont typeface="Wingdings" panose="05000000000000000000" charset="0"/>
                  <a:buChar char=""/>
                </a:pPr>
                <a:r>
                  <a: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Charge balance</a:t>
                </a:r>
                <a:endParaRPr lang="en-US" altLang="en-US" sz="2000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 Box 19"/>
                  <p:cNvSpPr txBox="true"/>
                  <p:nvPr/>
                </p:nvSpPr>
                <p:spPr>
                  <a:xfrm>
                    <a:off x="4742" y="5837"/>
                    <a:ext cx="10000" cy="6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𝜇</m:t>
                              </m:r>
                            </m:sub>
                          </m:sSub>
                        </m:oMath>
                      </m:oMathPara>
                    </a14:m>
                    <a:endParaRPr lang="en-US" sz="2000" i="1">
                      <a:solidFill>
                        <a:schemeClr val="bg1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20" name="Text Box 19"/>
                  <p:cNvSpPr txBox="true">
                    <a:spLocks noRot="true" noChangeAspect="true" noMove="true" noResize="true" noEditPoints="true" noAdjustHandles="true" noChangeArrowheads="true" noChangeShapeType="true" noTextEdit="true"/>
                  </p:cNvSpPr>
                  <p:nvPr/>
                </p:nvSpPr>
                <p:spPr>
                  <a:xfrm>
                    <a:off x="4742" y="5837"/>
                    <a:ext cx="10000" cy="648"/>
                  </a:xfrm>
                  <a:prstGeom prst="rect">
                    <a:avLst/>
                  </a:prstGeom>
                  <a:blipFill rotWithShape="true">
                    <a:blip r:embed="rId3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" name="Text Box 4"/>
            <p:cNvSpPr txBox="true"/>
            <p:nvPr/>
          </p:nvSpPr>
          <p:spPr>
            <a:xfrm>
              <a:off x="16865" y="5871"/>
              <a:ext cx="15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rPr>
                <a:t>(1)</a:t>
              </a:r>
              <a:endPara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47700" y="4238625"/>
            <a:ext cx="11026140" cy="972185"/>
            <a:chOff x="1020" y="6675"/>
            <a:chExt cx="17364" cy="1531"/>
          </a:xfrm>
        </p:grpSpPr>
        <p:grpSp>
          <p:nvGrpSpPr>
            <p:cNvPr id="24" name="Group 23"/>
            <p:cNvGrpSpPr/>
            <p:nvPr/>
          </p:nvGrpSpPr>
          <p:grpSpPr>
            <a:xfrm>
              <a:off x="1020" y="6675"/>
              <a:ext cx="15150" cy="1531"/>
              <a:chOff x="1020" y="6675"/>
              <a:chExt cx="15150" cy="1531"/>
            </a:xfrm>
          </p:grpSpPr>
          <p:sp>
            <p:nvSpPr>
              <p:cNvPr id="19" name="Text Box 18"/>
              <p:cNvSpPr txBox="true"/>
              <p:nvPr/>
            </p:nvSpPr>
            <p:spPr>
              <a:xfrm>
                <a:off x="1020" y="6675"/>
                <a:ext cx="15150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800100" lvl="1" indent="-342900">
                  <a:buFont typeface="Wingdings" panose="05000000000000000000" charset="0"/>
                  <a:buChar char=""/>
                </a:pPr>
                <a:r>
                  <a: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  <a:sym typeface="+mn-ea"/>
                  </a:rPr>
                  <a:t>Energy balance</a:t>
                </a:r>
                <a:endParaRPr lang="en-US" altLang="en-US" sz="2000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  <a:sym typeface="+mn-ea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 Box 20"/>
                  <p:cNvSpPr txBox="true"/>
                  <p:nvPr/>
                </p:nvSpPr>
                <p:spPr>
                  <a:xfrm>
                    <a:off x="5592" y="7558"/>
                    <a:ext cx="8300" cy="6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𝜇</m:t>
                              </m:r>
                            </m:sub>
                          </m:sSub>
                        </m:oMath>
                      </m:oMathPara>
                    </a14:m>
                    <a:endParaRPr lang="en-US" sz="2000" i="1">
                      <a:solidFill>
                        <a:schemeClr val="bg1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21" name="Text Box 20"/>
                  <p:cNvSpPr txBox="true">
                    <a:spLocks noRot="true" noChangeAspect="true" noMove="true" noResize="true" noEditPoints="true" noAdjustHandles="true" noChangeArrowheads="true" noChangeShapeType="true" noTextEdit="true"/>
                  </p:cNvSpPr>
                  <p:nvPr/>
                </p:nvSpPr>
                <p:spPr>
                  <a:xfrm>
                    <a:off x="5592" y="7558"/>
                    <a:ext cx="8300" cy="648"/>
                  </a:xfrm>
                  <a:prstGeom prst="rect">
                    <a:avLst/>
                  </a:prstGeom>
                  <a:blipFill rotWithShape="true">
                    <a:blip r:embed="rId4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Text Box 5"/>
            <p:cNvSpPr txBox="true"/>
            <p:nvPr/>
          </p:nvSpPr>
          <p:spPr>
            <a:xfrm>
              <a:off x="16865" y="7592"/>
              <a:ext cx="15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rPr>
                <a:t>(2)</a:t>
              </a:r>
              <a:endPara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Calculation methods</a:t>
            </a:r>
            <a:br>
              <a:rPr lang="en-US" altLang="en-US" sz="3200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</a:rPr>
            </a:br>
            <a:r>
              <a:rPr lang="en-US" altLang="en-US" sz="2200" i="1">
                <a:solidFill>
                  <a:schemeClr val="bg1"/>
                </a:solidFill>
                <a:effectLst/>
                <a:latin typeface="TeX Gyre Schola" panose="00000500000000000000" charset="0"/>
                <a:cs typeface="TeX Gyre Schola" panose="00000500000000000000" charset="0"/>
                <a:sym typeface="+mn-ea"/>
              </a:rPr>
              <a:t>β-stable nuclear matter</a:t>
            </a:r>
            <a:endParaRPr lang="en-US" altLang="en-US" sz="2200" i="1">
              <a:solidFill>
                <a:schemeClr val="bg1"/>
              </a:solidFill>
              <a:effectLst/>
              <a:latin typeface="TeX Gyre Schola" panose="00000500000000000000" charset="0"/>
              <a:cs typeface="TeX Gyre Schola" panose="00000500000000000000" charset="0"/>
              <a:sym typeface="+mn-e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22655" y="3425190"/>
            <a:ext cx="1948180" cy="1106805"/>
            <a:chOff x="1661" y="4594"/>
            <a:chExt cx="3068" cy="1743"/>
          </a:xfrm>
        </p:grpSpPr>
        <p:cxnSp>
          <p:nvCxnSpPr>
            <p:cNvPr id="6" name="Straight Arrow Connector 5"/>
            <p:cNvCxnSpPr/>
            <p:nvPr/>
          </p:nvCxnSpPr>
          <p:spPr>
            <a:xfrm flipH="true">
              <a:off x="3100" y="4594"/>
              <a:ext cx="969" cy="1163"/>
            </a:xfrm>
            <a:prstGeom prst="straightConnector1">
              <a:avLst/>
            </a:prstGeom>
            <a:ln w="2540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Box 7"/>
            <p:cNvSpPr txBox="true"/>
            <p:nvPr/>
          </p:nvSpPr>
          <p:spPr>
            <a:xfrm>
              <a:off x="1661" y="5757"/>
              <a:ext cx="306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>
                  <a:solidFill>
                    <a:srgbClr val="FFFF00"/>
                  </a:solidFill>
                  <a:latin typeface="TeX Gyre Schola" panose="00000500000000000000" charset="0"/>
                  <a:cs typeface="TeX Gyre Schola" panose="00000500000000000000" charset="0"/>
                </a:rPr>
                <a:t>Kinetic energy</a:t>
              </a:r>
              <a:endParaRPr lang="en-US" altLang="en-US">
                <a:solidFill>
                  <a:srgbClr val="FFFF00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550660" y="3167380"/>
            <a:ext cx="2317750" cy="1045210"/>
            <a:chOff x="10317" y="4347"/>
            <a:chExt cx="3650" cy="164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0317" y="4347"/>
              <a:ext cx="1405" cy="105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 Box 8"/>
            <p:cNvSpPr txBox="true"/>
            <p:nvPr/>
          </p:nvSpPr>
          <p:spPr>
            <a:xfrm>
              <a:off x="10479" y="5413"/>
              <a:ext cx="348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>
                  <a:solidFill>
                    <a:srgbClr val="00B0F0"/>
                  </a:solidFill>
                  <a:latin typeface="TeX Gyre Schola" panose="00000500000000000000" charset="0"/>
                  <a:cs typeface="TeX Gyre Schola" panose="00000500000000000000" charset="0"/>
                </a:rPr>
                <a:t>Potential energy</a:t>
              </a:r>
              <a:endParaRPr lang="en-US" altLang="en-US">
                <a:solidFill>
                  <a:srgbClr val="00B0F0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</p:grpSp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9" name="Group 18"/>
          <p:cNvGrpSpPr/>
          <p:nvPr/>
        </p:nvGrpSpPr>
        <p:grpSpPr>
          <a:xfrm>
            <a:off x="647700" y="1950085"/>
            <a:ext cx="11025505" cy="1360805"/>
            <a:chOff x="1021" y="2495"/>
            <a:chExt cx="17363" cy="2143"/>
          </a:xfrm>
        </p:grpSpPr>
        <p:grpSp>
          <p:nvGrpSpPr>
            <p:cNvPr id="14" name="Group 13"/>
            <p:cNvGrpSpPr/>
            <p:nvPr/>
          </p:nvGrpSpPr>
          <p:grpSpPr>
            <a:xfrm>
              <a:off x="1021" y="2495"/>
              <a:ext cx="16426" cy="2143"/>
              <a:chOff x="1021" y="2495"/>
              <a:chExt cx="16426" cy="214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Text Box 3"/>
                  <p:cNvSpPr txBox="true"/>
                  <p:nvPr/>
                </p:nvSpPr>
                <p:spPr>
                  <a:xfrm>
                    <a:off x="1156" y="3270"/>
                    <a:ext cx="16291" cy="13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𝐻𝐹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sz="2000" b="1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𝒌</m:t>
                              </m:r>
                              <m:r>
                                <a:rPr 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𝜎𝜏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ℏ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>
                              <m:r>
                                <a:rPr lang="en-US" sz="2000" b="1" i="1">
                                  <a:solidFill>
                                    <a:srgbClr val="00B0F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𝒌</m:t>
                              </m:r>
                              <m:r>
                                <a:rPr lang="en-US" sz="2000" i="1">
                                  <a:solidFill>
                                    <a:srgbClr val="00B0F0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𝜎𝜏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𝒌</m:t>
                                  </m:r>
                                  <m:r>
                                    <a:rPr lang="en-US" sz="20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’</m:t>
                                  </m:r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𝜎</m:t>
                                  </m:r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’</m:t>
                                  </m:r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𝜏</m:t>
                                  </m:r>
                                  <m:r>
                                    <a:rPr lang="en-US" sz="20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’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𝒌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𝜎𝜏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𝒌</m:t>
                                          </m:r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charset="0"/>
                                                  <a:cs typeface="Cambria Math" panose="0204050305040603020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charset="0"/>
                                                  <a:cs typeface="Cambria Math" panose="02040503050406030204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charset="0"/>
                                                  <a:cs typeface="Cambria Math" panose="02040503050406030204" charset="0"/>
                                                </a:rPr>
                                                <m:t>𝐷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𝒌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𝜎𝜏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𝒌</m:t>
                                          </m:r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𝒌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𝜎𝜏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𝒌</m:t>
                                          </m:r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charset="0"/>
                                                  <a:cs typeface="Cambria Math" panose="0204050305040603020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charset="0"/>
                                                  <a:cs typeface="Cambria Math" panose="02040503050406030204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rgbClr val="00B0F0"/>
                                                  </a:solidFill>
                                                  <a:latin typeface="Cambria Math" panose="02040503050406030204" charset="0"/>
                                                  <a:cs typeface="Cambria Math" panose="02040503050406030204" charset="0"/>
                                                </a:rPr>
                                                <m:t>𝐸𝑋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𝒌</m:t>
                                          </m:r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𝜎𝜏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𝒌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𝜎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charset="0"/>
                                              <a:cs typeface="Cambria Math" panose="02040503050406030204" charset="0"/>
                                            </a:rPr>
                                            <m:t>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en-US" sz="2000" i="1">
                      <a:solidFill>
                        <a:srgbClr val="00B0F0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4" name="Text Box 3"/>
                  <p:cNvSpPr txBox="true">
                    <a:spLocks noRot="true" noChangeAspect="true" noMove="true" noResize="true" noEditPoints="true" noAdjustHandles="true" noChangeArrowheads="true" noChangeShapeType="true" noTextEdit="true"/>
                  </p:cNvSpPr>
                  <p:nvPr/>
                </p:nvSpPr>
                <p:spPr>
                  <a:xfrm>
                    <a:off x="1156" y="3270"/>
                    <a:ext cx="16291" cy="1368"/>
                  </a:xfrm>
                  <a:prstGeom prst="rect">
                    <a:avLst/>
                  </a:prstGeom>
                  <a:blipFill rotWithShape="true">
                    <a:blip r:embed="rId1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 Box 10"/>
              <p:cNvSpPr txBox="true"/>
              <p:nvPr/>
            </p:nvSpPr>
            <p:spPr>
              <a:xfrm>
                <a:off x="1021" y="2495"/>
                <a:ext cx="1251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n-US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  <a:sym typeface="+mn-ea"/>
                  </a:rPr>
                  <a:t>Total energy of system of nucleons</a:t>
                </a:r>
                <a:endPara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  <a:sym typeface="+mn-ea"/>
                </a:endParaRPr>
              </a:p>
            </p:txBody>
          </p:sp>
        </p:grpSp>
        <p:sp>
          <p:nvSpPr>
            <p:cNvPr id="22" name="Text Box 21"/>
            <p:cNvSpPr txBox="true"/>
            <p:nvPr/>
          </p:nvSpPr>
          <p:spPr>
            <a:xfrm>
              <a:off x="16865" y="3601"/>
              <a:ext cx="15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rPr>
                <a:t>(3)</a:t>
              </a:r>
              <a:endPara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47700" y="4927600"/>
            <a:ext cx="11025505" cy="1122680"/>
            <a:chOff x="1021" y="7184"/>
            <a:chExt cx="17363" cy="1768"/>
          </a:xfrm>
        </p:grpSpPr>
        <p:grpSp>
          <p:nvGrpSpPr>
            <p:cNvPr id="17" name="Group 16"/>
            <p:cNvGrpSpPr/>
            <p:nvPr/>
          </p:nvGrpSpPr>
          <p:grpSpPr>
            <a:xfrm>
              <a:off x="1021" y="7184"/>
              <a:ext cx="16559" cy="1768"/>
              <a:chOff x="1021" y="7184"/>
              <a:chExt cx="16559" cy="1768"/>
            </a:xfrm>
          </p:grpSpPr>
          <p:sp>
            <p:nvSpPr>
              <p:cNvPr id="15" name="Text Box 14"/>
              <p:cNvSpPr txBox="true"/>
              <p:nvPr/>
            </p:nvSpPr>
            <p:spPr>
              <a:xfrm>
                <a:off x="1021" y="7184"/>
                <a:ext cx="16559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1" indent="0">
                  <a:buFont typeface="Arial" panose="020B0604020202020204" pitchFamily="34" charset="0"/>
                  <a:buChar char="•"/>
                </a:pPr>
                <a:r>
                  <a:rPr lang="en-US" altLang="en-US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   Baryonic pressure</a:t>
                </a:r>
                <a:endPara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 Box 15"/>
                  <p:cNvSpPr txBox="true"/>
                  <p:nvPr/>
                </p:nvSpPr>
                <p:spPr>
                  <a:xfrm>
                    <a:off x="4980" y="7812"/>
                    <a:ext cx="8639" cy="11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en-US" sz="2000" i="1">
                              <a:solidFill>
                                <a:schemeClr val="bg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SupPr>
                            <m:e>
                              <m: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𝜕</m:t>
                              </m:r>
                              <m: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𝐻𝐹</m:t>
                                  </m:r>
                                </m:sub>
                              </m:sSub>
                              <m: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/</m:t>
                              </m:r>
                              <m: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  <m: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altLang="en-US" sz="2000" i="1">
                      <a:solidFill>
                        <a:schemeClr val="bg1"/>
                      </a:solidFill>
                      <a:latin typeface="Cambria Math" panose="02040503050406030204" charset="0"/>
                      <a:cs typeface="Cambria Math" panose="02040503050406030204" charset="0"/>
                    </a:endParaRPr>
                  </a:p>
                </p:txBody>
              </p:sp>
            </mc:Choice>
            <mc:Fallback>
              <p:sp>
                <p:nvSpPr>
                  <p:cNvPr id="16" name="Text Box 15"/>
                  <p:cNvSpPr txBox="true">
                    <a:spLocks noRot="true" noChangeAspect="true" noMove="true" noResize="true" noEditPoints="true" noAdjustHandles="true" noChangeArrowheads="true" noChangeShapeType="true" noTextEdit="true"/>
                  </p:cNvSpPr>
                  <p:nvPr/>
                </p:nvSpPr>
                <p:spPr>
                  <a:xfrm>
                    <a:off x="4980" y="7812"/>
                    <a:ext cx="8639" cy="1140"/>
                  </a:xfrm>
                  <a:prstGeom prst="rect">
                    <a:avLst/>
                  </a:prstGeom>
                  <a:blipFill rotWithShape="true">
                    <a:blip r:embed="rId2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 Box 9"/>
            <p:cNvSpPr txBox="true"/>
            <p:nvPr/>
          </p:nvSpPr>
          <p:spPr>
            <a:xfrm>
              <a:off x="16865" y="8092"/>
              <a:ext cx="15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rPr>
                <a:t>(4)</a:t>
              </a:r>
              <a:endParaRPr lang="en-US" altLang="en-US">
                <a:solidFill>
                  <a:schemeClr val="bg1"/>
                </a:solidFill>
                <a:latin typeface="TeX Gyre Schola" panose="00000500000000000000" charset="0"/>
                <a:cs typeface="TeX Gyre Schola" panose="00000500000000000000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 Box 17"/>
              <p:cNvSpPr txBox="true"/>
              <p:nvPr/>
            </p:nvSpPr>
            <p:spPr>
              <a:xfrm>
                <a:off x="647700" y="1523365"/>
                <a:ext cx="10242550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2000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1. </a:t>
                </a:r>
                <a:r>
                  <a:rPr lang="en-US" altLang="en-US" sz="2000" u="sng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Baryonic components: neutrons (</a:t>
                </a:r>
                <a14:m>
                  <m:oMath xmlns:m="http://schemas.openxmlformats.org/officeDocument/2006/math">
                    <m:r>
                      <a:rPr lang="en-US" altLang="en-US" sz="2000" i="1" u="sng">
                        <a:solidFill>
                          <a:schemeClr val="bg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𝑛</m:t>
                    </m:r>
                  </m:oMath>
                </a14:m>
                <a:r>
                  <a:rPr lang="en-US" altLang="en-US" sz="2000" u="sng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) and protons (</a:t>
                </a:r>
                <a14:m>
                  <m:oMath xmlns:m="http://schemas.openxmlformats.org/officeDocument/2006/math">
                    <m:r>
                      <a:rPr lang="en-US" altLang="en-US" sz="2000" i="1" u="sng">
                        <a:solidFill>
                          <a:schemeClr val="bg1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</m:oMath>
                </a14:m>
                <a:r>
                  <a:rPr lang="en-US" altLang="en-US" sz="2000" u="sng">
                    <a:solidFill>
                      <a:schemeClr val="bg1"/>
                    </a:solidFill>
                    <a:latin typeface="TeX Gyre Schola" panose="00000500000000000000" charset="0"/>
                    <a:cs typeface="TeX Gyre Schola" panose="00000500000000000000" charset="0"/>
                  </a:rPr>
                  <a:t>)</a:t>
                </a:r>
                <a:endParaRPr lang="en-US" altLang="en-US" sz="2000" u="sng">
                  <a:solidFill>
                    <a:schemeClr val="bg1"/>
                  </a:solidFill>
                  <a:latin typeface="TeX Gyre Schola" panose="00000500000000000000" charset="0"/>
                  <a:cs typeface="TeX Gyre Schola" panose="00000500000000000000" charset="0"/>
                </a:endParaRPr>
              </a:p>
            </p:txBody>
          </p:sp>
        </mc:Choice>
        <mc:Fallback>
          <p:sp>
            <p:nvSpPr>
              <p:cNvPr id="18" name="Text Box 17"/>
              <p:cNvSpPr txBox="true">
                <a:spLocks noRot="true" noChangeAspect="true" noMove="true" noResize="true" noEditPoints="true" noAdjustHandles="true" noChangeArrowheads="true" noChangeShapeType="true" noTextEdit="true"/>
              </p:cNvSpPr>
              <p:nvPr/>
            </p:nvSpPr>
            <p:spPr>
              <a:xfrm>
                <a:off x="647700" y="1523365"/>
                <a:ext cx="10242550" cy="398780"/>
              </a:xfrm>
              <a:prstGeom prst="rect">
                <a:avLst/>
              </a:prstGeom>
              <a:blipFill rotWithShape="true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 Box 20"/>
          <p:cNvSpPr txBox="true"/>
          <p:nvPr/>
        </p:nvSpPr>
        <p:spPr>
          <a:xfrm>
            <a:off x="10343515" y="258445"/>
            <a:ext cx="1330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sym typeface="+mn-ea"/>
              </a:rPr>
              <a:t>○●○○○○○</a:t>
            </a:r>
            <a:endParaRPr 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6003</Words>
  <Application>WPS Presentation</Application>
  <PresentationFormat>宽屏</PresentationFormat>
  <Paragraphs>310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Arial</vt:lpstr>
      <vt:lpstr>SimSun</vt:lpstr>
      <vt:lpstr>Wingdings</vt:lpstr>
      <vt:lpstr>TeX Gyre Schola</vt:lpstr>
      <vt:lpstr>Wingdings</vt:lpstr>
      <vt:lpstr>Cambria Math</vt:lpstr>
      <vt:lpstr>MS Mincho</vt:lpstr>
      <vt:lpstr>MS Gothic</vt:lpstr>
      <vt:lpstr>FiraCode Nerd Font</vt:lpstr>
      <vt:lpstr>微软雅黑</vt:lpstr>
      <vt:lpstr>Arial Unicode MS</vt:lpstr>
      <vt:lpstr>Arial Black</vt:lpstr>
      <vt:lpstr>宋体</vt:lpstr>
      <vt:lpstr>Times New Roman</vt:lpstr>
      <vt:lpstr>Office Theme</vt:lpstr>
      <vt:lpstr>Equation of States of Nuclear Matter and Tidal deformation of Neutron Stars</vt:lpstr>
      <vt:lpstr>Table of Contents</vt:lpstr>
      <vt:lpstr>Introduction What is a Neutron Star?</vt:lpstr>
      <vt:lpstr>Introduction Nuclear Matter and Neutron Star?</vt:lpstr>
      <vt:lpstr>Introduction Spin polarization effect</vt:lpstr>
      <vt:lpstr>Introduction Tidal deformation</vt:lpstr>
      <vt:lpstr>Objectives</vt:lpstr>
      <vt:lpstr>Calculation methods β-stable nuclear matter</vt:lpstr>
      <vt:lpstr>Calculation methods β-stable nuclear matter</vt:lpstr>
      <vt:lpstr>Calculation methods β-stable nuclear matter</vt:lpstr>
      <vt:lpstr>Calculation methods β-stable nuclear matter</vt:lpstr>
      <vt:lpstr>Calculation methods Neutron Star’s magnetic properties</vt:lpstr>
      <vt:lpstr>Calculation methods Tolman-Oppenheimer-Volkoff equation</vt:lpstr>
      <vt:lpstr>Calculation methods Tidal Love numbers</vt:lpstr>
      <vt:lpstr>Results Equation of States</vt:lpstr>
      <vt:lpstr>Results Mass-Radius relation</vt:lpstr>
      <vt:lpstr>Results Gravito-electric tidal Love numbers</vt:lpstr>
      <vt:lpstr>Results Dimensionless tidal parameter</vt:lpstr>
      <vt:lpstr>Results Gravito-magnetic tidal Love numbers</vt:lpstr>
      <vt:lpstr>Results Gravito-magnetic tidal Love numbers</vt:lpstr>
      <vt:lpstr>Conclusions</vt:lpstr>
      <vt:lpstr>Perspective</vt:lpstr>
      <vt:lpstr>Thank you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khoa</cp:lastModifiedBy>
  <cp:revision>66</cp:revision>
  <dcterms:created xsi:type="dcterms:W3CDTF">2021-08-16T10:41:31Z</dcterms:created>
  <dcterms:modified xsi:type="dcterms:W3CDTF">2021-08-16T10:41:31Z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